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1" r:id="rId2"/>
    <p:sldId id="257" r:id="rId3"/>
    <p:sldId id="272" r:id="rId4"/>
    <p:sldId id="273" r:id="rId5"/>
    <p:sldId id="274" r:id="rId6"/>
    <p:sldId id="275" r:id="rId7"/>
    <p:sldId id="276" r:id="rId8"/>
    <p:sldId id="277" r:id="rId9"/>
    <p:sldId id="278" r:id="rId10"/>
    <p:sldId id="279" r:id="rId11"/>
    <p:sldId id="280" r:id="rId12"/>
    <p:sldId id="281" r:id="rId13"/>
    <p:sldId id="282" r:id="rId14"/>
    <p:sldId id="285" r:id="rId15"/>
    <p:sldId id="286" r:id="rId16"/>
    <p:sldId id="283" r:id="rId17"/>
    <p:sldId id="284" r:id="rId18"/>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3"/>
    <p:restoredTop sz="94674"/>
  </p:normalViewPr>
  <p:slideViewPr>
    <p:cSldViewPr snapToGrid="0" snapToObjects="1">
      <p:cViewPr varScale="1">
        <p:scale>
          <a:sx n="90" d="100"/>
          <a:sy n="90" d="100"/>
        </p:scale>
        <p:origin x="3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755D-D595-3645-8CF3-4C690A65B6DB}"/>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endParaRPr lang="en-US"/>
          </a:p>
        </p:txBody>
      </p:sp>
      <p:sp>
        <p:nvSpPr>
          <p:cNvPr id="3" name="Subtitle 2">
            <a:extLst>
              <a:ext uri="{FF2B5EF4-FFF2-40B4-BE49-F238E27FC236}">
                <a16:creationId xmlns:a16="http://schemas.microsoft.com/office/drawing/2014/main" id="{AC7128F5-FDF5-DB4E-9AA9-7773D7697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endParaRPr lang="en-US"/>
          </a:p>
        </p:txBody>
      </p:sp>
      <p:sp>
        <p:nvSpPr>
          <p:cNvPr id="4" name="Date Placeholder 3">
            <a:extLst>
              <a:ext uri="{FF2B5EF4-FFF2-40B4-BE49-F238E27FC236}">
                <a16:creationId xmlns:a16="http://schemas.microsoft.com/office/drawing/2014/main" id="{1E06A61F-F72B-4ABF-8BFE-60E9AB091A2F}"/>
              </a:ext>
            </a:extLst>
          </p:cNvPr>
          <p:cNvSpPr>
            <a:spLocks noGrp="1"/>
          </p:cNvSpPr>
          <p:nvPr>
            <p:ph type="dt" sz="half" idx="10"/>
          </p:nvPr>
        </p:nvSpPr>
        <p:spPr/>
        <p:txBody>
          <a:bodyPr/>
          <a:lstStyle>
            <a:lvl1pPr>
              <a:defRPr/>
            </a:lvl1pPr>
          </a:lstStyle>
          <a:p>
            <a:pPr>
              <a:defRPr/>
            </a:pPr>
            <a:fld id="{A7691073-A88C-4C04-AEE2-40E54DF2655A}" type="datetimeFigureOut">
              <a:rPr lang="en-US"/>
              <a:pPr>
                <a:defRPr/>
              </a:pPr>
              <a:t>11/20/2021</a:t>
            </a:fld>
            <a:endParaRPr lang="en-US"/>
          </a:p>
        </p:txBody>
      </p:sp>
      <p:sp>
        <p:nvSpPr>
          <p:cNvPr id="5" name="Footer Placeholder 4">
            <a:extLst>
              <a:ext uri="{FF2B5EF4-FFF2-40B4-BE49-F238E27FC236}">
                <a16:creationId xmlns:a16="http://schemas.microsoft.com/office/drawing/2014/main" id="{FD784865-229E-4C57-83AA-673276A31F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1D0A30-D874-40BD-80F7-44107393CAA3}"/>
              </a:ext>
            </a:extLst>
          </p:cNvPr>
          <p:cNvSpPr>
            <a:spLocks noGrp="1"/>
          </p:cNvSpPr>
          <p:nvPr>
            <p:ph type="sldNum" sz="quarter" idx="12"/>
          </p:nvPr>
        </p:nvSpPr>
        <p:spPr/>
        <p:txBody>
          <a:bodyPr/>
          <a:lstStyle>
            <a:lvl1pPr>
              <a:defRPr/>
            </a:lvl1pPr>
          </a:lstStyle>
          <a:p>
            <a:pPr>
              <a:defRPr/>
            </a:pPr>
            <a:fld id="{EFC39037-D08E-4010-822A-610CD706C5EA}" type="slidenum">
              <a:rPr lang="en-US"/>
              <a:pPr>
                <a:defRPr/>
              </a:pPr>
              <a:t>‹#›</a:t>
            </a:fld>
            <a:endParaRPr lang="en-US"/>
          </a:p>
        </p:txBody>
      </p:sp>
    </p:spTree>
    <p:extLst>
      <p:ext uri="{BB962C8B-B14F-4D97-AF65-F5344CB8AC3E}">
        <p14:creationId xmlns:p14="http://schemas.microsoft.com/office/powerpoint/2010/main" val="383835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DE861-D2AA-7546-8C51-09DA0296C4B0}"/>
              </a:ext>
            </a:extLst>
          </p:cNvPr>
          <p:cNvSpPr>
            <a:spLocks noGrp="1"/>
          </p:cNvSpPr>
          <p:nvPr>
            <p:ph type="title"/>
          </p:nvPr>
        </p:nvSpPr>
        <p:spPr/>
        <p:txBody>
          <a:bodyPr/>
          <a:lstStyle/>
          <a:p>
            <a:r>
              <a:rPr lang="sl-SI"/>
              <a:t>Kliknite, če želite urediti slog naslova matrice</a:t>
            </a:r>
            <a:endParaRPr lang="en-US"/>
          </a:p>
        </p:txBody>
      </p:sp>
      <p:sp>
        <p:nvSpPr>
          <p:cNvPr id="3" name="Vertical Text Placeholder 2">
            <a:extLst>
              <a:ext uri="{FF2B5EF4-FFF2-40B4-BE49-F238E27FC236}">
                <a16:creationId xmlns:a16="http://schemas.microsoft.com/office/drawing/2014/main" id="{8E4D345F-2EDA-D849-8AF2-0D4D17782BF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DE26545E-EA1E-495F-ADCD-5562D197D89F}"/>
              </a:ext>
            </a:extLst>
          </p:cNvPr>
          <p:cNvSpPr>
            <a:spLocks noGrp="1"/>
          </p:cNvSpPr>
          <p:nvPr>
            <p:ph type="dt" sz="half" idx="10"/>
          </p:nvPr>
        </p:nvSpPr>
        <p:spPr/>
        <p:txBody>
          <a:bodyPr/>
          <a:lstStyle>
            <a:lvl1pPr>
              <a:defRPr/>
            </a:lvl1pPr>
          </a:lstStyle>
          <a:p>
            <a:pPr>
              <a:defRPr/>
            </a:pPr>
            <a:fld id="{48FA89B7-10FB-4023-8B2E-4D21B9218338}" type="datetimeFigureOut">
              <a:rPr lang="en-US"/>
              <a:pPr>
                <a:defRPr/>
              </a:pPr>
              <a:t>11/20/2021</a:t>
            </a:fld>
            <a:endParaRPr lang="en-US"/>
          </a:p>
        </p:txBody>
      </p:sp>
      <p:sp>
        <p:nvSpPr>
          <p:cNvPr id="5" name="Footer Placeholder 4">
            <a:extLst>
              <a:ext uri="{FF2B5EF4-FFF2-40B4-BE49-F238E27FC236}">
                <a16:creationId xmlns:a16="http://schemas.microsoft.com/office/drawing/2014/main" id="{4AC112AF-8F5C-4AC4-B50D-2E33D470D8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73773A-36B5-4504-ADE8-57C41BB80541}"/>
              </a:ext>
            </a:extLst>
          </p:cNvPr>
          <p:cNvSpPr>
            <a:spLocks noGrp="1"/>
          </p:cNvSpPr>
          <p:nvPr>
            <p:ph type="sldNum" sz="quarter" idx="12"/>
          </p:nvPr>
        </p:nvSpPr>
        <p:spPr/>
        <p:txBody>
          <a:bodyPr/>
          <a:lstStyle>
            <a:lvl1pPr>
              <a:defRPr/>
            </a:lvl1pPr>
          </a:lstStyle>
          <a:p>
            <a:pPr>
              <a:defRPr/>
            </a:pPr>
            <a:fld id="{DAC3F21B-2D4D-496A-92EE-2B3F4A07E735}" type="slidenum">
              <a:rPr lang="en-US"/>
              <a:pPr>
                <a:defRPr/>
              </a:pPr>
              <a:t>‹#›</a:t>
            </a:fld>
            <a:endParaRPr lang="en-US"/>
          </a:p>
        </p:txBody>
      </p:sp>
    </p:spTree>
    <p:extLst>
      <p:ext uri="{BB962C8B-B14F-4D97-AF65-F5344CB8AC3E}">
        <p14:creationId xmlns:p14="http://schemas.microsoft.com/office/powerpoint/2010/main" val="232830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FF3768-2E3F-7140-9F1C-CB85094C8189}"/>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endParaRPr lang="en-US"/>
          </a:p>
        </p:txBody>
      </p:sp>
      <p:sp>
        <p:nvSpPr>
          <p:cNvPr id="3" name="Vertical Text Placeholder 2">
            <a:extLst>
              <a:ext uri="{FF2B5EF4-FFF2-40B4-BE49-F238E27FC236}">
                <a16:creationId xmlns:a16="http://schemas.microsoft.com/office/drawing/2014/main" id="{6E1A7EA0-EB1C-6348-9546-1A2C3E53AEC8}"/>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02352312-C91C-49BC-AB2F-E1044150340F}"/>
              </a:ext>
            </a:extLst>
          </p:cNvPr>
          <p:cNvSpPr>
            <a:spLocks noGrp="1"/>
          </p:cNvSpPr>
          <p:nvPr>
            <p:ph type="dt" sz="half" idx="10"/>
          </p:nvPr>
        </p:nvSpPr>
        <p:spPr/>
        <p:txBody>
          <a:bodyPr/>
          <a:lstStyle>
            <a:lvl1pPr>
              <a:defRPr/>
            </a:lvl1pPr>
          </a:lstStyle>
          <a:p>
            <a:pPr>
              <a:defRPr/>
            </a:pPr>
            <a:fld id="{4358797C-B8F2-42C5-AD8E-6AF3C72F20E4}" type="datetimeFigureOut">
              <a:rPr lang="en-US"/>
              <a:pPr>
                <a:defRPr/>
              </a:pPr>
              <a:t>11/20/2021</a:t>
            </a:fld>
            <a:endParaRPr lang="en-US"/>
          </a:p>
        </p:txBody>
      </p:sp>
      <p:sp>
        <p:nvSpPr>
          <p:cNvPr id="5" name="Footer Placeholder 4">
            <a:extLst>
              <a:ext uri="{FF2B5EF4-FFF2-40B4-BE49-F238E27FC236}">
                <a16:creationId xmlns:a16="http://schemas.microsoft.com/office/drawing/2014/main" id="{84B6F399-025E-45DE-9421-63684526F4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1A81E2-F359-4FD2-8EAA-42E8CBA501E5}"/>
              </a:ext>
            </a:extLst>
          </p:cNvPr>
          <p:cNvSpPr>
            <a:spLocks noGrp="1"/>
          </p:cNvSpPr>
          <p:nvPr>
            <p:ph type="sldNum" sz="quarter" idx="12"/>
          </p:nvPr>
        </p:nvSpPr>
        <p:spPr/>
        <p:txBody>
          <a:bodyPr/>
          <a:lstStyle>
            <a:lvl1pPr>
              <a:defRPr/>
            </a:lvl1pPr>
          </a:lstStyle>
          <a:p>
            <a:pPr>
              <a:defRPr/>
            </a:pPr>
            <a:fld id="{02ABC069-E9A8-4B1F-8729-63E5A8D00F9A}" type="slidenum">
              <a:rPr lang="en-US"/>
              <a:pPr>
                <a:defRPr/>
              </a:pPr>
              <a:t>‹#›</a:t>
            </a:fld>
            <a:endParaRPr lang="en-US"/>
          </a:p>
        </p:txBody>
      </p:sp>
    </p:spTree>
    <p:extLst>
      <p:ext uri="{BB962C8B-B14F-4D97-AF65-F5344CB8AC3E}">
        <p14:creationId xmlns:p14="http://schemas.microsoft.com/office/powerpoint/2010/main" val="82506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6F081-CC23-D041-A16B-68B125F651BE}"/>
              </a:ext>
            </a:extLst>
          </p:cNvPr>
          <p:cNvSpPr>
            <a:spLocks noGrp="1"/>
          </p:cNvSpPr>
          <p:nvPr>
            <p:ph type="title"/>
          </p:nvPr>
        </p:nvSpPr>
        <p:spPr/>
        <p:txBody>
          <a:body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6FA8574C-CE96-EA4D-89E2-9B7DC55AE1DC}"/>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64E0381F-EE38-47F5-8AD3-FD64674D012F}"/>
              </a:ext>
            </a:extLst>
          </p:cNvPr>
          <p:cNvSpPr>
            <a:spLocks noGrp="1"/>
          </p:cNvSpPr>
          <p:nvPr>
            <p:ph type="dt" sz="half" idx="10"/>
          </p:nvPr>
        </p:nvSpPr>
        <p:spPr/>
        <p:txBody>
          <a:bodyPr/>
          <a:lstStyle>
            <a:lvl1pPr>
              <a:defRPr/>
            </a:lvl1pPr>
          </a:lstStyle>
          <a:p>
            <a:pPr>
              <a:defRPr/>
            </a:pPr>
            <a:fld id="{222A554F-E4A2-4B3F-B1BB-93CC298E4375}" type="datetimeFigureOut">
              <a:rPr lang="en-US"/>
              <a:pPr>
                <a:defRPr/>
              </a:pPr>
              <a:t>11/20/2021</a:t>
            </a:fld>
            <a:endParaRPr lang="en-US"/>
          </a:p>
        </p:txBody>
      </p:sp>
      <p:sp>
        <p:nvSpPr>
          <p:cNvPr id="5" name="Footer Placeholder 4">
            <a:extLst>
              <a:ext uri="{FF2B5EF4-FFF2-40B4-BE49-F238E27FC236}">
                <a16:creationId xmlns:a16="http://schemas.microsoft.com/office/drawing/2014/main" id="{AFA95F33-46D7-4377-861D-C0995E01886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0FE337A-2804-496A-B24B-49C494EF0392}"/>
              </a:ext>
            </a:extLst>
          </p:cNvPr>
          <p:cNvSpPr>
            <a:spLocks noGrp="1"/>
          </p:cNvSpPr>
          <p:nvPr>
            <p:ph type="sldNum" sz="quarter" idx="12"/>
          </p:nvPr>
        </p:nvSpPr>
        <p:spPr/>
        <p:txBody>
          <a:bodyPr/>
          <a:lstStyle>
            <a:lvl1pPr>
              <a:defRPr/>
            </a:lvl1pPr>
          </a:lstStyle>
          <a:p>
            <a:pPr>
              <a:defRPr/>
            </a:pPr>
            <a:fld id="{A06F1D02-B028-40EB-A5A7-0FA1194F7855}" type="slidenum">
              <a:rPr lang="en-US"/>
              <a:pPr>
                <a:defRPr/>
              </a:pPr>
              <a:t>‹#›</a:t>
            </a:fld>
            <a:endParaRPr lang="en-US"/>
          </a:p>
        </p:txBody>
      </p:sp>
    </p:spTree>
    <p:extLst>
      <p:ext uri="{BB962C8B-B14F-4D97-AF65-F5344CB8AC3E}">
        <p14:creationId xmlns:p14="http://schemas.microsoft.com/office/powerpoint/2010/main" val="318969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DA5D-4609-3043-ADA3-1A399FBE49E7}"/>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endParaRPr lang="en-US"/>
          </a:p>
        </p:txBody>
      </p:sp>
      <p:sp>
        <p:nvSpPr>
          <p:cNvPr id="3" name="Text Placeholder 2">
            <a:extLst>
              <a:ext uri="{FF2B5EF4-FFF2-40B4-BE49-F238E27FC236}">
                <a16:creationId xmlns:a16="http://schemas.microsoft.com/office/drawing/2014/main" id="{7CAA443D-E134-0B4C-A828-6447DF6EF0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Date Placeholder 3">
            <a:extLst>
              <a:ext uri="{FF2B5EF4-FFF2-40B4-BE49-F238E27FC236}">
                <a16:creationId xmlns:a16="http://schemas.microsoft.com/office/drawing/2014/main" id="{844E9794-F641-4086-9320-C214D691F3D5}"/>
              </a:ext>
            </a:extLst>
          </p:cNvPr>
          <p:cNvSpPr>
            <a:spLocks noGrp="1"/>
          </p:cNvSpPr>
          <p:nvPr>
            <p:ph type="dt" sz="half" idx="10"/>
          </p:nvPr>
        </p:nvSpPr>
        <p:spPr/>
        <p:txBody>
          <a:bodyPr/>
          <a:lstStyle>
            <a:lvl1pPr>
              <a:defRPr/>
            </a:lvl1pPr>
          </a:lstStyle>
          <a:p>
            <a:pPr>
              <a:defRPr/>
            </a:pPr>
            <a:fld id="{C2A8BD8B-BA9B-4DB5-BB8C-37359E83BBFF}" type="datetimeFigureOut">
              <a:rPr lang="en-US"/>
              <a:pPr>
                <a:defRPr/>
              </a:pPr>
              <a:t>11/20/2021</a:t>
            </a:fld>
            <a:endParaRPr lang="en-US"/>
          </a:p>
        </p:txBody>
      </p:sp>
      <p:sp>
        <p:nvSpPr>
          <p:cNvPr id="5" name="Footer Placeholder 4">
            <a:extLst>
              <a:ext uri="{FF2B5EF4-FFF2-40B4-BE49-F238E27FC236}">
                <a16:creationId xmlns:a16="http://schemas.microsoft.com/office/drawing/2014/main" id="{EF4095C4-BF0E-4CC3-BCFF-90CF849C8E2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9803EB-2ADE-4732-8F06-F4C448E96CF8}"/>
              </a:ext>
            </a:extLst>
          </p:cNvPr>
          <p:cNvSpPr>
            <a:spLocks noGrp="1"/>
          </p:cNvSpPr>
          <p:nvPr>
            <p:ph type="sldNum" sz="quarter" idx="12"/>
          </p:nvPr>
        </p:nvSpPr>
        <p:spPr/>
        <p:txBody>
          <a:bodyPr/>
          <a:lstStyle>
            <a:lvl1pPr>
              <a:defRPr/>
            </a:lvl1pPr>
          </a:lstStyle>
          <a:p>
            <a:pPr>
              <a:defRPr/>
            </a:pPr>
            <a:fld id="{241C016F-786D-434E-A979-471C61F470B1}" type="slidenum">
              <a:rPr lang="en-US"/>
              <a:pPr>
                <a:defRPr/>
              </a:pPr>
              <a:t>‹#›</a:t>
            </a:fld>
            <a:endParaRPr lang="en-US"/>
          </a:p>
        </p:txBody>
      </p:sp>
    </p:spTree>
    <p:extLst>
      <p:ext uri="{BB962C8B-B14F-4D97-AF65-F5344CB8AC3E}">
        <p14:creationId xmlns:p14="http://schemas.microsoft.com/office/powerpoint/2010/main" val="404690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E2A-C6D3-E24C-9F1F-FA93B7B85107}"/>
              </a:ext>
            </a:extLst>
          </p:cNvPr>
          <p:cNvSpPr>
            <a:spLocks noGrp="1"/>
          </p:cNvSpPr>
          <p:nvPr>
            <p:ph type="title"/>
          </p:nvPr>
        </p:nvSpPr>
        <p:spPr/>
        <p:txBody>
          <a:body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782C337C-38E6-AF4D-80E1-D5FD26EAF5E4}"/>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a:extLst>
              <a:ext uri="{FF2B5EF4-FFF2-40B4-BE49-F238E27FC236}">
                <a16:creationId xmlns:a16="http://schemas.microsoft.com/office/drawing/2014/main" id="{2E621EDE-9C0C-0244-8AE9-7C32F099E842}"/>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3">
            <a:extLst>
              <a:ext uri="{FF2B5EF4-FFF2-40B4-BE49-F238E27FC236}">
                <a16:creationId xmlns:a16="http://schemas.microsoft.com/office/drawing/2014/main" id="{75C1869F-AF6F-43F3-AA50-824196277998}"/>
              </a:ext>
            </a:extLst>
          </p:cNvPr>
          <p:cNvSpPr>
            <a:spLocks noGrp="1"/>
          </p:cNvSpPr>
          <p:nvPr>
            <p:ph type="dt" sz="half" idx="10"/>
          </p:nvPr>
        </p:nvSpPr>
        <p:spPr/>
        <p:txBody>
          <a:bodyPr/>
          <a:lstStyle>
            <a:lvl1pPr>
              <a:defRPr/>
            </a:lvl1pPr>
          </a:lstStyle>
          <a:p>
            <a:pPr>
              <a:defRPr/>
            </a:pPr>
            <a:fld id="{ACBB6037-B5A8-44C4-95A6-B41FD4CF2EB0}" type="datetimeFigureOut">
              <a:rPr lang="en-US"/>
              <a:pPr>
                <a:defRPr/>
              </a:pPr>
              <a:t>11/20/2021</a:t>
            </a:fld>
            <a:endParaRPr lang="en-US"/>
          </a:p>
        </p:txBody>
      </p:sp>
      <p:sp>
        <p:nvSpPr>
          <p:cNvPr id="6" name="Footer Placeholder 4">
            <a:extLst>
              <a:ext uri="{FF2B5EF4-FFF2-40B4-BE49-F238E27FC236}">
                <a16:creationId xmlns:a16="http://schemas.microsoft.com/office/drawing/2014/main" id="{C0C51D14-3D80-4FDB-A63A-6EA2AD6724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4E31BD8-D960-4280-9BB3-440856365922}"/>
              </a:ext>
            </a:extLst>
          </p:cNvPr>
          <p:cNvSpPr>
            <a:spLocks noGrp="1"/>
          </p:cNvSpPr>
          <p:nvPr>
            <p:ph type="sldNum" sz="quarter" idx="12"/>
          </p:nvPr>
        </p:nvSpPr>
        <p:spPr/>
        <p:txBody>
          <a:bodyPr/>
          <a:lstStyle>
            <a:lvl1pPr>
              <a:defRPr/>
            </a:lvl1pPr>
          </a:lstStyle>
          <a:p>
            <a:pPr>
              <a:defRPr/>
            </a:pPr>
            <a:fld id="{7086A0A4-0FB5-4740-B7BA-E1ED5B1D401F}" type="slidenum">
              <a:rPr lang="en-US"/>
              <a:pPr>
                <a:defRPr/>
              </a:pPr>
              <a:t>‹#›</a:t>
            </a:fld>
            <a:endParaRPr lang="en-US"/>
          </a:p>
        </p:txBody>
      </p:sp>
    </p:spTree>
    <p:extLst>
      <p:ext uri="{BB962C8B-B14F-4D97-AF65-F5344CB8AC3E}">
        <p14:creationId xmlns:p14="http://schemas.microsoft.com/office/powerpoint/2010/main" val="390275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CEAC-4A60-D347-893B-9046FC1E3BA2}"/>
              </a:ext>
            </a:extLst>
          </p:cNvPr>
          <p:cNvSpPr>
            <a:spLocks noGrp="1"/>
          </p:cNvSpPr>
          <p:nvPr>
            <p:ph type="title"/>
          </p:nvPr>
        </p:nvSpPr>
        <p:spPr>
          <a:xfrm>
            <a:off x="839788" y="365125"/>
            <a:ext cx="10515600" cy="1325563"/>
          </a:xfrm>
        </p:spPr>
        <p:txBody>
          <a:bodyPr/>
          <a:lstStyle/>
          <a:p>
            <a:r>
              <a:rPr lang="sl-SI"/>
              <a:t>Kliknite, če želite urediti slog naslova matrice</a:t>
            </a:r>
            <a:endParaRPr lang="en-US"/>
          </a:p>
        </p:txBody>
      </p:sp>
      <p:sp>
        <p:nvSpPr>
          <p:cNvPr id="3" name="Text Placeholder 2">
            <a:extLst>
              <a:ext uri="{FF2B5EF4-FFF2-40B4-BE49-F238E27FC236}">
                <a16:creationId xmlns:a16="http://schemas.microsoft.com/office/drawing/2014/main" id="{45E3BDFE-FEB2-EB45-B5C4-BA832B9CE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a:extLst>
              <a:ext uri="{FF2B5EF4-FFF2-40B4-BE49-F238E27FC236}">
                <a16:creationId xmlns:a16="http://schemas.microsoft.com/office/drawing/2014/main" id="{F7BC0FD6-69DD-1F4A-86B1-7E1C369EC710}"/>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a:extLst>
              <a:ext uri="{FF2B5EF4-FFF2-40B4-BE49-F238E27FC236}">
                <a16:creationId xmlns:a16="http://schemas.microsoft.com/office/drawing/2014/main" id="{3DB42F21-AD71-B340-958C-EBBA6CFE33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a:extLst>
              <a:ext uri="{FF2B5EF4-FFF2-40B4-BE49-F238E27FC236}">
                <a16:creationId xmlns:a16="http://schemas.microsoft.com/office/drawing/2014/main" id="{2C1532A7-F478-564F-A5E3-16E18C486F13}"/>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3">
            <a:extLst>
              <a:ext uri="{FF2B5EF4-FFF2-40B4-BE49-F238E27FC236}">
                <a16:creationId xmlns:a16="http://schemas.microsoft.com/office/drawing/2014/main" id="{E9555BEF-0648-4032-8B62-1CA8063956A3}"/>
              </a:ext>
            </a:extLst>
          </p:cNvPr>
          <p:cNvSpPr>
            <a:spLocks noGrp="1"/>
          </p:cNvSpPr>
          <p:nvPr>
            <p:ph type="dt" sz="half" idx="10"/>
          </p:nvPr>
        </p:nvSpPr>
        <p:spPr/>
        <p:txBody>
          <a:bodyPr/>
          <a:lstStyle>
            <a:lvl1pPr>
              <a:defRPr/>
            </a:lvl1pPr>
          </a:lstStyle>
          <a:p>
            <a:pPr>
              <a:defRPr/>
            </a:pPr>
            <a:fld id="{DD07AFAB-DAF6-4807-8E5E-BA6F7D0C6E75}" type="datetimeFigureOut">
              <a:rPr lang="en-US"/>
              <a:pPr>
                <a:defRPr/>
              </a:pPr>
              <a:t>11/20/2021</a:t>
            </a:fld>
            <a:endParaRPr lang="en-US"/>
          </a:p>
        </p:txBody>
      </p:sp>
      <p:sp>
        <p:nvSpPr>
          <p:cNvPr id="8" name="Footer Placeholder 4">
            <a:extLst>
              <a:ext uri="{FF2B5EF4-FFF2-40B4-BE49-F238E27FC236}">
                <a16:creationId xmlns:a16="http://schemas.microsoft.com/office/drawing/2014/main" id="{A7EAC565-FA15-46E9-8C6C-6198B70C374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12E009B-5AF7-43BA-9F3C-DB351A880CA0}"/>
              </a:ext>
            </a:extLst>
          </p:cNvPr>
          <p:cNvSpPr>
            <a:spLocks noGrp="1"/>
          </p:cNvSpPr>
          <p:nvPr>
            <p:ph type="sldNum" sz="quarter" idx="12"/>
          </p:nvPr>
        </p:nvSpPr>
        <p:spPr/>
        <p:txBody>
          <a:bodyPr/>
          <a:lstStyle>
            <a:lvl1pPr>
              <a:defRPr/>
            </a:lvl1pPr>
          </a:lstStyle>
          <a:p>
            <a:pPr>
              <a:defRPr/>
            </a:pPr>
            <a:fld id="{F9044F64-7054-435D-AA4E-FF95AED91E6A}" type="slidenum">
              <a:rPr lang="en-US"/>
              <a:pPr>
                <a:defRPr/>
              </a:pPr>
              <a:t>‹#›</a:t>
            </a:fld>
            <a:endParaRPr lang="en-US"/>
          </a:p>
        </p:txBody>
      </p:sp>
    </p:spTree>
    <p:extLst>
      <p:ext uri="{BB962C8B-B14F-4D97-AF65-F5344CB8AC3E}">
        <p14:creationId xmlns:p14="http://schemas.microsoft.com/office/powerpoint/2010/main" val="403919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7B91-A2B9-4545-BD7C-130D89096338}"/>
              </a:ext>
            </a:extLst>
          </p:cNvPr>
          <p:cNvSpPr>
            <a:spLocks noGrp="1"/>
          </p:cNvSpPr>
          <p:nvPr>
            <p:ph type="title"/>
          </p:nvPr>
        </p:nvSpPr>
        <p:spPr/>
        <p:txBody>
          <a:bodyPr/>
          <a:lstStyle/>
          <a:p>
            <a:r>
              <a:rPr lang="sl-SI"/>
              <a:t>Kliknite, če želite urediti slog naslova matrice</a:t>
            </a:r>
            <a:endParaRPr lang="en-US"/>
          </a:p>
        </p:txBody>
      </p:sp>
      <p:sp>
        <p:nvSpPr>
          <p:cNvPr id="3" name="Date Placeholder 3">
            <a:extLst>
              <a:ext uri="{FF2B5EF4-FFF2-40B4-BE49-F238E27FC236}">
                <a16:creationId xmlns:a16="http://schemas.microsoft.com/office/drawing/2014/main" id="{49DCC246-2418-45F9-BA9F-15B210E7D7DA}"/>
              </a:ext>
            </a:extLst>
          </p:cNvPr>
          <p:cNvSpPr>
            <a:spLocks noGrp="1"/>
          </p:cNvSpPr>
          <p:nvPr>
            <p:ph type="dt" sz="half" idx="10"/>
          </p:nvPr>
        </p:nvSpPr>
        <p:spPr/>
        <p:txBody>
          <a:bodyPr/>
          <a:lstStyle>
            <a:lvl1pPr>
              <a:defRPr/>
            </a:lvl1pPr>
          </a:lstStyle>
          <a:p>
            <a:pPr>
              <a:defRPr/>
            </a:pPr>
            <a:fld id="{495F65CE-2479-40D9-82AD-C76C878D23E2}" type="datetimeFigureOut">
              <a:rPr lang="en-US"/>
              <a:pPr>
                <a:defRPr/>
              </a:pPr>
              <a:t>11/20/2021</a:t>
            </a:fld>
            <a:endParaRPr lang="en-US"/>
          </a:p>
        </p:txBody>
      </p:sp>
      <p:sp>
        <p:nvSpPr>
          <p:cNvPr id="4" name="Footer Placeholder 4">
            <a:extLst>
              <a:ext uri="{FF2B5EF4-FFF2-40B4-BE49-F238E27FC236}">
                <a16:creationId xmlns:a16="http://schemas.microsoft.com/office/drawing/2014/main" id="{7463B3CD-AB06-451E-97FA-2B28F817643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BA4B36A-DD83-40BC-9146-EC25777A6566}"/>
              </a:ext>
            </a:extLst>
          </p:cNvPr>
          <p:cNvSpPr>
            <a:spLocks noGrp="1"/>
          </p:cNvSpPr>
          <p:nvPr>
            <p:ph type="sldNum" sz="quarter" idx="12"/>
          </p:nvPr>
        </p:nvSpPr>
        <p:spPr/>
        <p:txBody>
          <a:bodyPr/>
          <a:lstStyle>
            <a:lvl1pPr>
              <a:defRPr/>
            </a:lvl1pPr>
          </a:lstStyle>
          <a:p>
            <a:pPr>
              <a:defRPr/>
            </a:pPr>
            <a:fld id="{18480D31-D94C-460C-95AB-636269C3C52E}" type="slidenum">
              <a:rPr lang="en-US"/>
              <a:pPr>
                <a:defRPr/>
              </a:pPr>
              <a:t>‹#›</a:t>
            </a:fld>
            <a:endParaRPr lang="en-US"/>
          </a:p>
        </p:txBody>
      </p:sp>
    </p:spTree>
    <p:extLst>
      <p:ext uri="{BB962C8B-B14F-4D97-AF65-F5344CB8AC3E}">
        <p14:creationId xmlns:p14="http://schemas.microsoft.com/office/powerpoint/2010/main" val="359839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A5F0914-194A-4A6D-9D7C-1A99FB0C313F}"/>
              </a:ext>
            </a:extLst>
          </p:cNvPr>
          <p:cNvSpPr>
            <a:spLocks noGrp="1"/>
          </p:cNvSpPr>
          <p:nvPr>
            <p:ph type="dt" sz="half" idx="10"/>
          </p:nvPr>
        </p:nvSpPr>
        <p:spPr/>
        <p:txBody>
          <a:bodyPr/>
          <a:lstStyle>
            <a:lvl1pPr>
              <a:defRPr/>
            </a:lvl1pPr>
          </a:lstStyle>
          <a:p>
            <a:pPr>
              <a:defRPr/>
            </a:pPr>
            <a:fld id="{3EA7CE58-3419-4AB9-BF91-8F162280A8BF}" type="datetimeFigureOut">
              <a:rPr lang="en-US"/>
              <a:pPr>
                <a:defRPr/>
              </a:pPr>
              <a:t>11/20/2021</a:t>
            </a:fld>
            <a:endParaRPr lang="en-US"/>
          </a:p>
        </p:txBody>
      </p:sp>
      <p:sp>
        <p:nvSpPr>
          <p:cNvPr id="3" name="Footer Placeholder 4">
            <a:extLst>
              <a:ext uri="{FF2B5EF4-FFF2-40B4-BE49-F238E27FC236}">
                <a16:creationId xmlns:a16="http://schemas.microsoft.com/office/drawing/2014/main" id="{7344B398-CCF8-47E0-88A4-946A5597622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5A59E96-681E-4BFC-B473-95882540DF7E}"/>
              </a:ext>
            </a:extLst>
          </p:cNvPr>
          <p:cNvSpPr>
            <a:spLocks noGrp="1"/>
          </p:cNvSpPr>
          <p:nvPr>
            <p:ph type="sldNum" sz="quarter" idx="12"/>
          </p:nvPr>
        </p:nvSpPr>
        <p:spPr/>
        <p:txBody>
          <a:bodyPr/>
          <a:lstStyle>
            <a:lvl1pPr>
              <a:defRPr/>
            </a:lvl1pPr>
          </a:lstStyle>
          <a:p>
            <a:pPr>
              <a:defRPr/>
            </a:pPr>
            <a:fld id="{95FB0E48-798C-4B6C-88FA-6EACDEE73F26}" type="slidenum">
              <a:rPr lang="en-US"/>
              <a:pPr>
                <a:defRPr/>
              </a:pPr>
              <a:t>‹#›</a:t>
            </a:fld>
            <a:endParaRPr lang="en-US"/>
          </a:p>
        </p:txBody>
      </p:sp>
    </p:spTree>
    <p:extLst>
      <p:ext uri="{BB962C8B-B14F-4D97-AF65-F5344CB8AC3E}">
        <p14:creationId xmlns:p14="http://schemas.microsoft.com/office/powerpoint/2010/main" val="3658917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B6B57-74D4-604F-9AFC-C5855D3CEF47}"/>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E8A5211A-B8FC-FF42-B723-15E1049109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a:extLst>
              <a:ext uri="{FF2B5EF4-FFF2-40B4-BE49-F238E27FC236}">
                <a16:creationId xmlns:a16="http://schemas.microsoft.com/office/drawing/2014/main" id="{93E88DBE-FED9-6140-B9EA-8C5398273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3">
            <a:extLst>
              <a:ext uri="{FF2B5EF4-FFF2-40B4-BE49-F238E27FC236}">
                <a16:creationId xmlns:a16="http://schemas.microsoft.com/office/drawing/2014/main" id="{3BF2BA62-DF49-477D-8970-13CC8AE0AEB4}"/>
              </a:ext>
            </a:extLst>
          </p:cNvPr>
          <p:cNvSpPr>
            <a:spLocks noGrp="1"/>
          </p:cNvSpPr>
          <p:nvPr>
            <p:ph type="dt" sz="half" idx="10"/>
          </p:nvPr>
        </p:nvSpPr>
        <p:spPr/>
        <p:txBody>
          <a:bodyPr/>
          <a:lstStyle>
            <a:lvl1pPr>
              <a:defRPr/>
            </a:lvl1pPr>
          </a:lstStyle>
          <a:p>
            <a:pPr>
              <a:defRPr/>
            </a:pPr>
            <a:fld id="{BB580E47-FBF3-4C67-9953-A32A0A9D55F6}" type="datetimeFigureOut">
              <a:rPr lang="en-US"/>
              <a:pPr>
                <a:defRPr/>
              </a:pPr>
              <a:t>11/20/2021</a:t>
            </a:fld>
            <a:endParaRPr lang="en-US"/>
          </a:p>
        </p:txBody>
      </p:sp>
      <p:sp>
        <p:nvSpPr>
          <p:cNvPr id="6" name="Footer Placeholder 4">
            <a:extLst>
              <a:ext uri="{FF2B5EF4-FFF2-40B4-BE49-F238E27FC236}">
                <a16:creationId xmlns:a16="http://schemas.microsoft.com/office/drawing/2014/main" id="{E19D33E2-5B4D-4E53-B2C8-146DD2265DF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BF8A953-0A05-48AD-AEE1-52EB603F5A3D}"/>
              </a:ext>
            </a:extLst>
          </p:cNvPr>
          <p:cNvSpPr>
            <a:spLocks noGrp="1"/>
          </p:cNvSpPr>
          <p:nvPr>
            <p:ph type="sldNum" sz="quarter" idx="12"/>
          </p:nvPr>
        </p:nvSpPr>
        <p:spPr/>
        <p:txBody>
          <a:bodyPr/>
          <a:lstStyle>
            <a:lvl1pPr>
              <a:defRPr/>
            </a:lvl1pPr>
          </a:lstStyle>
          <a:p>
            <a:pPr>
              <a:defRPr/>
            </a:pPr>
            <a:fld id="{B5E31A22-0163-4366-AEB0-C9D057B9CC41}" type="slidenum">
              <a:rPr lang="en-US"/>
              <a:pPr>
                <a:defRPr/>
              </a:pPr>
              <a:t>‹#›</a:t>
            </a:fld>
            <a:endParaRPr lang="en-US"/>
          </a:p>
        </p:txBody>
      </p:sp>
    </p:spTree>
    <p:extLst>
      <p:ext uri="{BB962C8B-B14F-4D97-AF65-F5344CB8AC3E}">
        <p14:creationId xmlns:p14="http://schemas.microsoft.com/office/powerpoint/2010/main" val="422743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A70A-F7C0-FF41-8389-403F8CFC5DCA}"/>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a:p>
        </p:txBody>
      </p:sp>
      <p:sp>
        <p:nvSpPr>
          <p:cNvPr id="3" name="Picture Placeholder 2">
            <a:extLst>
              <a:ext uri="{FF2B5EF4-FFF2-40B4-BE49-F238E27FC236}">
                <a16:creationId xmlns:a16="http://schemas.microsoft.com/office/drawing/2014/main" id="{75DFDD37-C244-ED45-90BF-84CAF04A9FF3}"/>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endParaRPr lang="en-US" noProof="0"/>
          </a:p>
        </p:txBody>
      </p:sp>
      <p:sp>
        <p:nvSpPr>
          <p:cNvPr id="4" name="Text Placeholder 3">
            <a:extLst>
              <a:ext uri="{FF2B5EF4-FFF2-40B4-BE49-F238E27FC236}">
                <a16:creationId xmlns:a16="http://schemas.microsoft.com/office/drawing/2014/main" id="{E3F7BB5B-17DC-AE4A-AF6B-FEF1FA804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3">
            <a:extLst>
              <a:ext uri="{FF2B5EF4-FFF2-40B4-BE49-F238E27FC236}">
                <a16:creationId xmlns:a16="http://schemas.microsoft.com/office/drawing/2014/main" id="{E3EC326B-6828-453E-8871-BC4F372D16F2}"/>
              </a:ext>
            </a:extLst>
          </p:cNvPr>
          <p:cNvSpPr>
            <a:spLocks noGrp="1"/>
          </p:cNvSpPr>
          <p:nvPr>
            <p:ph type="dt" sz="half" idx="10"/>
          </p:nvPr>
        </p:nvSpPr>
        <p:spPr/>
        <p:txBody>
          <a:bodyPr/>
          <a:lstStyle>
            <a:lvl1pPr>
              <a:defRPr/>
            </a:lvl1pPr>
          </a:lstStyle>
          <a:p>
            <a:pPr>
              <a:defRPr/>
            </a:pPr>
            <a:fld id="{4ABD5119-37F7-46DC-AF40-E9AA65E184A0}" type="datetimeFigureOut">
              <a:rPr lang="en-US"/>
              <a:pPr>
                <a:defRPr/>
              </a:pPr>
              <a:t>11/20/2021</a:t>
            </a:fld>
            <a:endParaRPr lang="en-US"/>
          </a:p>
        </p:txBody>
      </p:sp>
      <p:sp>
        <p:nvSpPr>
          <p:cNvPr id="6" name="Footer Placeholder 4">
            <a:extLst>
              <a:ext uri="{FF2B5EF4-FFF2-40B4-BE49-F238E27FC236}">
                <a16:creationId xmlns:a16="http://schemas.microsoft.com/office/drawing/2014/main" id="{06AB8502-1838-4EE1-BDCD-AC06254189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544B1CC-7974-4958-82E5-F1AF336AD773}"/>
              </a:ext>
            </a:extLst>
          </p:cNvPr>
          <p:cNvSpPr>
            <a:spLocks noGrp="1"/>
          </p:cNvSpPr>
          <p:nvPr>
            <p:ph type="sldNum" sz="quarter" idx="12"/>
          </p:nvPr>
        </p:nvSpPr>
        <p:spPr/>
        <p:txBody>
          <a:bodyPr/>
          <a:lstStyle>
            <a:lvl1pPr>
              <a:defRPr/>
            </a:lvl1pPr>
          </a:lstStyle>
          <a:p>
            <a:pPr>
              <a:defRPr/>
            </a:pPr>
            <a:fld id="{5C57B543-693C-475B-9985-B3EDD73ABD16}" type="slidenum">
              <a:rPr lang="en-US"/>
              <a:pPr>
                <a:defRPr/>
              </a:pPr>
              <a:t>‹#›</a:t>
            </a:fld>
            <a:endParaRPr lang="en-US"/>
          </a:p>
        </p:txBody>
      </p:sp>
    </p:spTree>
    <p:extLst>
      <p:ext uri="{BB962C8B-B14F-4D97-AF65-F5344CB8AC3E}">
        <p14:creationId xmlns:p14="http://schemas.microsoft.com/office/powerpoint/2010/main" val="405363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EB484A-FEAB-485B-9575-4BB0E8812DB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en-US"/>
              <a:t>Kliknite, če želite urediti slog naslova matrice</a:t>
            </a:r>
            <a:endParaRPr lang="en-GB" altLang="en-US"/>
          </a:p>
        </p:txBody>
      </p:sp>
      <p:sp>
        <p:nvSpPr>
          <p:cNvPr id="1027" name="Text Placeholder 2">
            <a:extLst>
              <a:ext uri="{FF2B5EF4-FFF2-40B4-BE49-F238E27FC236}">
                <a16:creationId xmlns:a16="http://schemas.microsoft.com/office/drawing/2014/main" id="{36E990AC-6334-41FA-8DDE-875D6B37544D}"/>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en-US"/>
              <a:t>Kliknite za urejanje slogov besedila matrice</a:t>
            </a:r>
          </a:p>
          <a:p>
            <a:pPr lvl="1"/>
            <a:r>
              <a:rPr lang="sl-SI" altLang="en-US"/>
              <a:t>Druga raven</a:t>
            </a:r>
          </a:p>
          <a:p>
            <a:pPr lvl="2"/>
            <a:r>
              <a:rPr lang="sl-SI" altLang="en-US"/>
              <a:t>Tretja raven</a:t>
            </a:r>
          </a:p>
          <a:p>
            <a:pPr lvl="3"/>
            <a:r>
              <a:rPr lang="sl-SI" altLang="en-US"/>
              <a:t>Četrta raven</a:t>
            </a:r>
          </a:p>
          <a:p>
            <a:pPr lvl="4"/>
            <a:r>
              <a:rPr lang="sl-SI" altLang="en-US"/>
              <a:t>Peta raven</a:t>
            </a:r>
            <a:endParaRPr lang="en-GB" altLang="en-US"/>
          </a:p>
        </p:txBody>
      </p:sp>
      <p:sp>
        <p:nvSpPr>
          <p:cNvPr id="4" name="Date Placeholder 3">
            <a:extLst>
              <a:ext uri="{FF2B5EF4-FFF2-40B4-BE49-F238E27FC236}">
                <a16:creationId xmlns:a16="http://schemas.microsoft.com/office/drawing/2014/main" id="{82DA2CFB-EC3D-5540-830F-CD5CADD2C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B0E34D70-CA05-4ABC-88B1-D5DDD7DFFFC6}" type="datetimeFigureOut">
              <a:rPr lang="en-US"/>
              <a:pPr>
                <a:defRPr/>
              </a:pPr>
              <a:t>11/20/2021</a:t>
            </a:fld>
            <a:endParaRPr lang="en-US"/>
          </a:p>
        </p:txBody>
      </p:sp>
      <p:sp>
        <p:nvSpPr>
          <p:cNvPr id="5" name="Footer Placeholder 4">
            <a:extLst>
              <a:ext uri="{FF2B5EF4-FFF2-40B4-BE49-F238E27FC236}">
                <a16:creationId xmlns:a16="http://schemas.microsoft.com/office/drawing/2014/main" id="{40D7BD36-066D-6E40-966F-ED958D392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CE2FAC6-D9A6-A446-9B44-0C1CEECFB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188C932-B83F-4A05-87EE-3B7B3AC021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a:extLst>
              <a:ext uri="{FF2B5EF4-FFF2-40B4-BE49-F238E27FC236}">
                <a16:creationId xmlns:a16="http://schemas.microsoft.com/office/drawing/2014/main" id="{09B509FE-D4B7-492C-AA05-8C71728B106F}"/>
              </a:ext>
            </a:extLst>
          </p:cNvPr>
          <p:cNvSpPr>
            <a:spLocks noGrp="1" noChangeArrowheads="1"/>
          </p:cNvSpPr>
          <p:nvPr>
            <p:ph type="ctrTitle"/>
          </p:nvPr>
        </p:nvSpPr>
        <p:spPr>
          <a:xfrm>
            <a:off x="324761" y="432819"/>
            <a:ext cx="11443317" cy="2387600"/>
          </a:xfrm>
        </p:spPr>
        <p:txBody>
          <a:bodyPr/>
          <a:lstStyle/>
          <a:p>
            <a:r>
              <a:rPr lang="sl-SI" altLang="en-US" sz="3600" b="1" dirty="0">
                <a:solidFill>
                  <a:schemeClr val="tx1">
                    <a:lumMod val="65000"/>
                    <a:lumOff val="35000"/>
                  </a:schemeClr>
                </a:solidFill>
                <a:latin typeface="Aller" panose="02000503030000020004" pitchFamily="2" charset="-18"/>
              </a:rPr>
              <a:t>„</a:t>
            </a:r>
            <a:r>
              <a:rPr lang="en-US" altLang="en-US" sz="3600" b="1" dirty="0">
                <a:solidFill>
                  <a:schemeClr val="tx1">
                    <a:lumMod val="65000"/>
                    <a:lumOff val="35000"/>
                  </a:schemeClr>
                </a:solidFill>
                <a:latin typeface="Aller" panose="02000503030000020004" pitchFamily="2" charset="-18"/>
              </a:rPr>
              <a:t>I NEVER FELT THAT I AM FROM A FOREIGN COUNTRY” </a:t>
            </a:r>
            <a:br>
              <a:rPr lang="en-US" altLang="en-US" sz="3600" b="1" dirty="0">
                <a:solidFill>
                  <a:schemeClr val="tx1">
                    <a:lumMod val="65000"/>
                    <a:lumOff val="35000"/>
                  </a:schemeClr>
                </a:solidFill>
                <a:latin typeface="Aller" panose="02000503030000020004" pitchFamily="2" charset="-18"/>
              </a:rPr>
            </a:br>
            <a:r>
              <a:rPr lang="en-US" altLang="en-US" sz="2800" b="1" dirty="0">
                <a:solidFill>
                  <a:schemeClr val="tx1">
                    <a:lumMod val="65000"/>
                    <a:lumOff val="35000"/>
                  </a:schemeClr>
                </a:solidFill>
                <a:latin typeface="Aller" panose="02000503030000020004" pitchFamily="2" charset="-18"/>
              </a:rPr>
              <a:t>Multifaceted Nature of Migrant Children </a:t>
            </a:r>
            <a:br>
              <a:rPr lang="en-US" altLang="en-US" sz="2800" b="1" dirty="0">
                <a:solidFill>
                  <a:schemeClr val="tx1">
                    <a:lumMod val="65000"/>
                    <a:lumOff val="35000"/>
                  </a:schemeClr>
                </a:solidFill>
                <a:latin typeface="Aller" panose="02000503030000020004" pitchFamily="2" charset="-18"/>
              </a:rPr>
            </a:br>
            <a:r>
              <a:rPr lang="en-US" altLang="en-US" sz="2800" b="1" dirty="0">
                <a:solidFill>
                  <a:schemeClr val="tx1">
                    <a:lumMod val="65000"/>
                    <a:lumOff val="35000"/>
                  </a:schemeClr>
                </a:solidFill>
                <a:latin typeface="Aller" panose="02000503030000020004" pitchFamily="2" charset="-18"/>
              </a:rPr>
              <a:t>Identifications and Belongings</a:t>
            </a:r>
          </a:p>
        </p:txBody>
      </p:sp>
      <p:sp>
        <p:nvSpPr>
          <p:cNvPr id="2050" name="Subtitle 2">
            <a:extLst>
              <a:ext uri="{FF2B5EF4-FFF2-40B4-BE49-F238E27FC236}">
                <a16:creationId xmlns:a16="http://schemas.microsoft.com/office/drawing/2014/main" id="{162BC6A0-4F07-4995-8409-CDD048FE735D}"/>
              </a:ext>
            </a:extLst>
          </p:cNvPr>
          <p:cNvSpPr>
            <a:spLocks noGrp="1" noChangeArrowheads="1"/>
          </p:cNvSpPr>
          <p:nvPr>
            <p:ph type="subTitle" idx="1"/>
          </p:nvPr>
        </p:nvSpPr>
        <p:spPr>
          <a:xfrm>
            <a:off x="210667" y="3706812"/>
            <a:ext cx="11671503" cy="1550987"/>
          </a:xfrm>
        </p:spPr>
        <p:txBody>
          <a:bodyPr/>
          <a:lstStyle/>
          <a:p>
            <a:r>
              <a:rPr lang="en-US" altLang="en-US" sz="2000" dirty="0">
                <a:solidFill>
                  <a:schemeClr val="tx1">
                    <a:lumMod val="65000"/>
                    <a:lumOff val="35000"/>
                  </a:schemeClr>
                </a:solidFill>
                <a:latin typeface="Aller" panose="02000503030000020004" pitchFamily="2" charset="-18"/>
              </a:rPr>
              <a:t> 2nd International Interdisciplinary Scientific Conference of KN IDE</a:t>
            </a:r>
            <a:br>
              <a:rPr lang="en-US" altLang="en-US" sz="2000" dirty="0">
                <a:solidFill>
                  <a:schemeClr val="tx1">
                    <a:lumMod val="65000"/>
                    <a:lumOff val="35000"/>
                  </a:schemeClr>
                </a:solidFill>
                <a:latin typeface="Aller" panose="02000503030000020004" pitchFamily="2" charset="-18"/>
              </a:rPr>
            </a:br>
            <a:r>
              <a:rPr lang="en-US" altLang="en-US" sz="2000" dirty="0">
                <a:solidFill>
                  <a:schemeClr val="tx1">
                    <a:lumMod val="65000"/>
                    <a:lumOff val="35000"/>
                  </a:schemeClr>
                </a:solidFill>
                <a:latin typeface="Aller" panose="02000503030000020004" pitchFamily="2" charset="-18"/>
              </a:rPr>
              <a:t>„(In)equality. Faces of modern Europe.’’</a:t>
            </a:r>
            <a:r>
              <a:rPr lang="sl-SI" altLang="en-US" sz="2000" dirty="0">
                <a:solidFill>
                  <a:schemeClr val="tx1">
                    <a:lumMod val="65000"/>
                    <a:lumOff val="35000"/>
                  </a:schemeClr>
                </a:solidFill>
                <a:latin typeface="Aller" panose="02000503030000020004" pitchFamily="2" charset="-18"/>
              </a:rPr>
              <a:t>, 20.11.2021</a:t>
            </a:r>
          </a:p>
          <a:p>
            <a:endParaRPr lang="sl-SI" altLang="en-US" b="1" dirty="0">
              <a:solidFill>
                <a:schemeClr val="tx1">
                  <a:lumMod val="65000"/>
                  <a:lumOff val="35000"/>
                </a:schemeClr>
              </a:solidFill>
              <a:latin typeface="Aller" panose="02000503030000020004" pitchFamily="2" charset="-18"/>
            </a:endParaRPr>
          </a:p>
          <a:p>
            <a:r>
              <a:rPr lang="sl-SI" altLang="en-US" b="1" dirty="0">
                <a:solidFill>
                  <a:schemeClr val="tx1">
                    <a:lumMod val="65000"/>
                    <a:lumOff val="35000"/>
                  </a:schemeClr>
                </a:solidFill>
                <a:latin typeface="Aller" panose="02000503030000020004" pitchFamily="2" charset="-18"/>
              </a:rPr>
              <a:t>Zorana MEDARIĆ, Mateja SEDMAK, Lucija DEŽAN</a:t>
            </a:r>
          </a:p>
          <a:p>
            <a:r>
              <a:rPr lang="sl-SI" altLang="en-US" sz="2000" dirty="0">
                <a:solidFill>
                  <a:schemeClr val="tx1">
                    <a:lumMod val="65000"/>
                    <a:lumOff val="35000"/>
                  </a:schemeClr>
                </a:solidFill>
                <a:latin typeface="Aller" panose="02000503030000020004" pitchFamily="2" charset="-18"/>
              </a:rPr>
              <a:t>Science and Research Centre Koper, </a:t>
            </a:r>
            <a:r>
              <a:rPr lang="sl-SI" altLang="en-US" sz="2000" dirty="0" err="1">
                <a:solidFill>
                  <a:schemeClr val="tx1">
                    <a:lumMod val="65000"/>
                    <a:lumOff val="35000"/>
                  </a:schemeClr>
                </a:solidFill>
                <a:latin typeface="Aller" panose="02000503030000020004" pitchFamily="2" charset="-18"/>
              </a:rPr>
              <a:t>Slovenia</a:t>
            </a:r>
            <a:endParaRPr lang="sl-SI" altLang="en-US" sz="2000" dirty="0">
              <a:solidFill>
                <a:schemeClr val="tx1">
                  <a:lumMod val="65000"/>
                  <a:lumOff val="35000"/>
                </a:schemeClr>
              </a:solidFill>
              <a:latin typeface="Aller" panose="02000503030000020004" pitchFamily="2" charset="-18"/>
            </a:endParaRPr>
          </a:p>
          <a:p>
            <a:endParaRPr lang="en-US" altLang="en-US" b="1" dirty="0">
              <a:solidFill>
                <a:schemeClr val="tx1">
                  <a:lumMod val="65000"/>
                  <a:lumOff val="35000"/>
                </a:schemeClr>
              </a:solidFill>
              <a:latin typeface="Aller" panose="02000503030000020004" pitchFamily="2" charset="-18"/>
            </a:endParaRPr>
          </a:p>
        </p:txBody>
      </p:sp>
      <p:pic>
        <p:nvPicPr>
          <p:cNvPr id="2051" name="Picture 6">
            <a:extLst>
              <a:ext uri="{FF2B5EF4-FFF2-40B4-BE49-F238E27FC236}">
                <a16:creationId xmlns:a16="http://schemas.microsoft.com/office/drawing/2014/main" id="{F88D8CC7-FD3A-44E7-AEFF-B5A73B3015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1" y="0"/>
            <a:ext cx="1220787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a:extLst>
              <a:ext uri="{FF2B5EF4-FFF2-40B4-BE49-F238E27FC236}">
                <a16:creationId xmlns:a16="http://schemas.microsoft.com/office/drawing/2014/main" id="{C68BB8A9-8E51-4DCD-A9B7-261C13B18F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513" y="5589588"/>
            <a:ext cx="2879725" cy="110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a:extLst>
              <a:ext uri="{FF2B5EF4-FFF2-40B4-BE49-F238E27FC236}">
                <a16:creationId xmlns:a16="http://schemas.microsoft.com/office/drawing/2014/main" id="{9C2208E4-B568-4F54-A074-B2427F2358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97263"/>
            <a:ext cx="122078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4">
            <a:extLst>
              <a:ext uri="{FF2B5EF4-FFF2-40B4-BE49-F238E27FC236}">
                <a16:creationId xmlns:a16="http://schemas.microsoft.com/office/drawing/2014/main" id="{D40DCD3F-2A2F-4D2E-BBFE-F2DFD9BAFDBF}"/>
              </a:ext>
            </a:extLst>
          </p:cNvPr>
          <p:cNvPicPr>
            <a:picLocks noChangeAspect="1"/>
          </p:cNvPicPr>
          <p:nvPr/>
        </p:nvPicPr>
        <p:blipFill>
          <a:blip r:embed="rId4"/>
          <a:stretch>
            <a:fillRect/>
          </a:stretch>
        </p:blipFill>
        <p:spPr>
          <a:xfrm>
            <a:off x="8775173" y="5961754"/>
            <a:ext cx="3267739" cy="816935"/>
          </a:xfrm>
          <a:prstGeom prst="rect">
            <a:avLst/>
          </a:prstGeom>
        </p:spPr>
      </p:pic>
      <p:pic>
        <p:nvPicPr>
          <p:cNvPr id="1026" name="Picture 2" descr="Spring School 2019">
            <a:extLst>
              <a:ext uri="{FF2B5EF4-FFF2-40B4-BE49-F238E27FC236}">
                <a16:creationId xmlns:a16="http://schemas.microsoft.com/office/drawing/2014/main" id="{7AAC72F2-FF07-44E0-8405-067B62E97C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42485" y="4974777"/>
            <a:ext cx="1478106" cy="8978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sl-SI" dirty="0">
                <a:solidFill>
                  <a:srgbClr val="595959"/>
                </a:solidFill>
                <a:latin typeface="Aller" panose="02000503030000020004" pitchFamily="2" charset="-18"/>
              </a:rPr>
              <a:t>T</a:t>
            </a:r>
            <a:r>
              <a:rPr lang="en-GB" dirty="0">
                <a:solidFill>
                  <a:srgbClr val="595959"/>
                </a:solidFill>
                <a:latin typeface="Aller" panose="02000503030000020004" pitchFamily="2" charset="-18"/>
              </a:rPr>
              <a:t>he possibility to </a:t>
            </a:r>
            <a:r>
              <a:rPr lang="en-GB" b="1" dirty="0">
                <a:solidFill>
                  <a:srgbClr val="595959"/>
                </a:solidFill>
                <a:latin typeface="Aller" panose="02000503030000020004" pitchFamily="2" charset="-18"/>
              </a:rPr>
              <a:t>speak own mother tongue</a:t>
            </a:r>
            <a:r>
              <a:rPr lang="en-GB" dirty="0">
                <a:solidFill>
                  <a:srgbClr val="595959"/>
                </a:solidFill>
                <a:latin typeface="Aller" panose="02000503030000020004" pitchFamily="2" charset="-18"/>
              </a:rPr>
              <a:t>, contributes to establish contacts with other teenagers within the school. </a:t>
            </a:r>
            <a:endParaRPr lang="sl-SI" dirty="0">
              <a:solidFill>
                <a:srgbClr val="595959"/>
              </a:solidFill>
              <a:latin typeface="Aller" panose="02000503030000020004" pitchFamily="2" charset="-18"/>
            </a:endParaRPr>
          </a:p>
          <a:p>
            <a:pPr>
              <a:spcBef>
                <a:spcPts val="1500"/>
              </a:spcBef>
            </a:pPr>
            <a:r>
              <a:rPr lang="en-US" sz="2800" i="1" dirty="0">
                <a:solidFill>
                  <a:srgbClr val="595959"/>
                </a:solidFill>
                <a:effectLst/>
                <a:latin typeface="Aller" panose="02000503030000020004" pitchFamily="2" charset="-18"/>
                <a:ea typeface="Times New Roman" panose="02020603050405020304" pitchFamily="18" charset="0"/>
              </a:rPr>
              <a:t>There are seven, maybe eight of us (in the classroom). I mean, most of them were born in Slovenia and they are not migrants, but still, they speak my language. /…/Yeah, and with them I connect first, and only later with others.”</a:t>
            </a:r>
            <a:r>
              <a:rPr lang="en-US" sz="2800" dirty="0">
                <a:solidFill>
                  <a:srgbClr val="595959"/>
                </a:solidFill>
                <a:effectLst/>
                <a:latin typeface="Aller" panose="02000503030000020004" pitchFamily="2" charset="-18"/>
                <a:ea typeface="Times New Roman" panose="02020603050405020304" pitchFamily="18" charset="0"/>
              </a:rPr>
              <a:t> (16 y/o Bosnian boy, 11 years in Slovenia).</a:t>
            </a:r>
            <a:endParaRPr lang="en-GB" dirty="0">
              <a:solidFill>
                <a:srgbClr val="595959"/>
              </a:solidFill>
              <a:latin typeface="Aller" panose="02000503030000020004" pitchFamily="2" charset="-18"/>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6056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414463"/>
            <a:ext cx="10515600" cy="4321190"/>
          </a:xfrm>
        </p:spPr>
        <p:txBody>
          <a:bodyPr/>
          <a:lstStyle/>
          <a:p>
            <a:pPr>
              <a:spcBef>
                <a:spcPts val="1500"/>
              </a:spcBef>
            </a:pPr>
            <a:r>
              <a:rPr lang="en-GB" sz="2800" dirty="0">
                <a:solidFill>
                  <a:srgbClr val="595959"/>
                </a:solidFill>
                <a:effectLst/>
                <a:latin typeface="Aller" panose="02000503030000020004" pitchFamily="2" charset="-18"/>
                <a:ea typeface="Times New Roman" panose="02020603050405020304" pitchFamily="18" charset="0"/>
              </a:rPr>
              <a:t>LEISURE ACTIVITIES are one of the anchors often overlooked in the integration literature</a:t>
            </a:r>
            <a:r>
              <a:rPr lang="sl-SI" dirty="0">
                <a:solidFill>
                  <a:srgbClr val="595959"/>
                </a:solidFill>
                <a:latin typeface="Aller" panose="02000503030000020004" pitchFamily="2" charset="-18"/>
                <a:ea typeface="Times New Roman" panose="02020603050405020304" pitchFamily="18" charset="0"/>
              </a:rPr>
              <a:t>, </a:t>
            </a:r>
            <a:r>
              <a:rPr lang="en-GB" sz="2800" dirty="0">
                <a:solidFill>
                  <a:srgbClr val="595959"/>
                </a:solidFill>
                <a:effectLst/>
                <a:latin typeface="Aller" panose="02000503030000020004" pitchFamily="2" charset="-18"/>
                <a:ea typeface="Times New Roman" panose="02020603050405020304" pitchFamily="18" charset="0"/>
              </a:rPr>
              <a:t>but within the narratives, extracurricular activities proved to be very important for teenagers. </a:t>
            </a:r>
            <a:endParaRPr lang="sl-SI" sz="2800" dirty="0">
              <a:solidFill>
                <a:srgbClr val="595959"/>
              </a:solidFill>
              <a:effectLst/>
              <a:latin typeface="Aller" panose="02000503030000020004" pitchFamily="2" charset="-18"/>
              <a:ea typeface="Times New Roman" panose="02020603050405020304" pitchFamily="18" charset="0"/>
            </a:endParaRPr>
          </a:p>
          <a:p>
            <a:pPr>
              <a:spcBef>
                <a:spcPts val="1500"/>
              </a:spcBef>
            </a:pPr>
            <a:r>
              <a:rPr lang="en-US" sz="2800" i="1" dirty="0">
                <a:solidFill>
                  <a:srgbClr val="595959"/>
                </a:solidFill>
                <a:effectLst/>
                <a:latin typeface="Aller" panose="02000503030000020004" pitchFamily="2" charset="-18"/>
                <a:ea typeface="Times New Roman" panose="02020603050405020304" pitchFamily="18" charset="0"/>
              </a:rPr>
              <a:t>“</a:t>
            </a:r>
            <a:r>
              <a:rPr lang="en-US" i="1" dirty="0">
                <a:solidFill>
                  <a:srgbClr val="595959"/>
                </a:solidFill>
                <a:latin typeface="Aller" panose="02000503030000020004" pitchFamily="2" charset="-18"/>
              </a:rPr>
              <a:t>Yes, when I came to Slovenia, I went to P.  and enrolled in aerobics./…/. And I was there – we were just girls, anyway, and you get to know also girls from other classes, higher classes and I was with them and they really accepted me very well and the professors were really nice. So that was basically also some basis for me to fit in better.” </a:t>
            </a:r>
            <a:r>
              <a:rPr lang="en-US" sz="2800" dirty="0">
                <a:solidFill>
                  <a:srgbClr val="595959"/>
                </a:solidFill>
                <a:effectLst/>
                <a:latin typeface="Aller" panose="02000503030000020004" pitchFamily="2" charset="-18"/>
                <a:ea typeface="Times New Roman" panose="02020603050405020304" pitchFamily="18" charset="0"/>
              </a:rPr>
              <a:t>(18 y/o, Bosnian girl, 10 years in Slovenia).</a:t>
            </a:r>
            <a:endParaRPr lang="en-GB" dirty="0">
              <a:solidFill>
                <a:srgbClr val="595959"/>
              </a:solidFill>
              <a:latin typeface="Aller" panose="02000503030000020004" pitchFamily="2" charset="-18"/>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155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r>
              <a:rPr lang="en-GB" dirty="0">
                <a:solidFill>
                  <a:srgbClr val="595959"/>
                </a:solidFill>
                <a:latin typeface="Aller" panose="02000503030000020004" pitchFamily="2" charset="-18"/>
              </a:rPr>
              <a:t>RELIGION is an important anchor that contributes to feelings of security and stability</a:t>
            </a:r>
            <a:r>
              <a:rPr lang="sl-SI" dirty="0">
                <a:solidFill>
                  <a:srgbClr val="595959"/>
                </a:solidFill>
                <a:latin typeface="Aller" panose="02000503030000020004" pitchFamily="2" charset="-18"/>
              </a:rPr>
              <a:t>. </a:t>
            </a:r>
            <a:r>
              <a:rPr lang="en-US" dirty="0">
                <a:solidFill>
                  <a:srgbClr val="595959"/>
                </a:solidFill>
                <a:latin typeface="Aller" panose="02000503030000020004" pitchFamily="2" charset="-18"/>
                <a:ea typeface="Times New Roman" panose="02020603050405020304" pitchFamily="18" charset="0"/>
              </a:rPr>
              <a:t>Attending religious ceremonies, daily practice of religion, celebrating religious holidays, being a member of a religious community in a new environment, intimate experience of religion, etc.</a:t>
            </a:r>
            <a:endParaRPr lang="en-GB" dirty="0">
              <a:solidFill>
                <a:srgbClr val="595959"/>
              </a:solidFill>
              <a:latin typeface="Aller" panose="02000503030000020004" pitchFamily="2" charset="-18"/>
            </a:endParaRPr>
          </a:p>
          <a:p>
            <a:r>
              <a:rPr lang="en-GB" sz="2800" i="1" dirty="0">
                <a:solidFill>
                  <a:srgbClr val="595959"/>
                </a:solidFill>
                <a:effectLst/>
                <a:latin typeface="Aller" panose="02000503030000020004" pitchFamily="2" charset="-18"/>
                <a:ea typeface="Times New Roman" panose="02020603050405020304" pitchFamily="18" charset="0"/>
              </a:rPr>
              <a:t>“Security, yes. I feel more secure, more self-confident. Happiness.” </a:t>
            </a:r>
            <a:r>
              <a:rPr lang="en-GB" sz="2800" dirty="0">
                <a:solidFill>
                  <a:srgbClr val="595959"/>
                </a:solidFill>
                <a:effectLst/>
                <a:latin typeface="Aller" panose="02000503030000020004" pitchFamily="2" charset="-18"/>
                <a:ea typeface="Times New Roman" panose="02020603050405020304" pitchFamily="18" charset="0"/>
              </a:rPr>
              <a:t>(16 y/o, mother from Bosnia, father from Albania, born in Slovenia).</a:t>
            </a:r>
            <a:endParaRPr lang="sl-SI" sz="2800" dirty="0">
              <a:solidFill>
                <a:srgbClr val="595959"/>
              </a:solidFill>
              <a:effectLst/>
              <a:latin typeface="Aller" panose="02000503030000020004" pitchFamily="2" charset="-18"/>
              <a:ea typeface="Times New Roman" panose="02020603050405020304" pitchFamily="18" charset="0"/>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7619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732561"/>
            <a:ext cx="10515600" cy="4321190"/>
          </a:xfrm>
        </p:spPr>
        <p:txBody>
          <a:bodyPr/>
          <a:lstStyle/>
          <a:p>
            <a:pPr>
              <a:spcBef>
                <a:spcPts val="1500"/>
              </a:spcBef>
            </a:pPr>
            <a:r>
              <a:rPr lang="en-US" sz="2700" dirty="0">
                <a:solidFill>
                  <a:srgbClr val="595959"/>
                </a:solidFill>
                <a:effectLst/>
                <a:latin typeface="Aller" panose="02000503030000020004" pitchFamily="2" charset="-18"/>
                <a:ea typeface="Times New Roman" panose="02020603050405020304" pitchFamily="18" charset="0"/>
              </a:rPr>
              <a:t>The FAMILY also play a central value to teenagers. Many of them expressed the importance of the family  with words, such as: </a:t>
            </a:r>
            <a:r>
              <a:rPr lang="sl-SI" sz="2700" dirty="0">
                <a:solidFill>
                  <a:srgbClr val="595959"/>
                </a:solidFill>
                <a:effectLst/>
                <a:latin typeface="Aller" panose="02000503030000020004" pitchFamily="2" charset="-18"/>
                <a:ea typeface="Times New Roman" panose="02020603050405020304" pitchFamily="18" charset="0"/>
              </a:rPr>
              <a:t> </a:t>
            </a:r>
            <a:r>
              <a:rPr lang="en-US" sz="2700" i="1" dirty="0">
                <a:solidFill>
                  <a:srgbClr val="595959"/>
                </a:solidFill>
                <a:effectLst/>
                <a:latin typeface="Aller" panose="02000503030000020004" pitchFamily="2" charset="-18"/>
                <a:ea typeface="Times New Roman" panose="02020603050405020304" pitchFamily="18" charset="0"/>
              </a:rPr>
              <a:t>‘family means everything to me’, ‘family is most important’, ‘family means life to me’</a:t>
            </a:r>
            <a:r>
              <a:rPr lang="sl-SI" sz="2700" i="1" dirty="0">
                <a:solidFill>
                  <a:srgbClr val="595959"/>
                </a:solidFill>
                <a:effectLst/>
                <a:latin typeface="Aller" panose="02000503030000020004" pitchFamily="2" charset="-18"/>
                <a:ea typeface="Times New Roman" panose="02020603050405020304" pitchFamily="18" charset="0"/>
              </a:rPr>
              <a:t> </a:t>
            </a:r>
          </a:p>
          <a:p>
            <a:pPr indent="0" algn="just">
              <a:spcBef>
                <a:spcPts val="1500"/>
              </a:spcBef>
              <a:buNone/>
            </a:pPr>
            <a:r>
              <a:rPr lang="en-GB" sz="2700" i="1" dirty="0">
                <a:solidFill>
                  <a:srgbClr val="595959"/>
                </a:solidFill>
                <a:latin typeface="Aller" panose="02000503030000020004" pitchFamily="2" charset="-18"/>
              </a:rPr>
              <a:t>“Also, my family, my parents always talked to me and everything. / ... / It meant a lot to me, we talked every day, they told me that everything would be fine, that I would slowly get used to being here, that they are here for me and similar things.” </a:t>
            </a:r>
            <a:r>
              <a:rPr lang="en-GB" sz="2700" dirty="0">
                <a:solidFill>
                  <a:srgbClr val="595959"/>
                </a:solidFill>
                <a:effectLst/>
                <a:latin typeface="Aller" panose="02000503030000020004" pitchFamily="2" charset="-18"/>
                <a:ea typeface="Times New Roman" panose="02020603050405020304" pitchFamily="18" charset="0"/>
              </a:rPr>
              <a:t>(16 y/o, Bosnian, 4 years in Slovenia). </a:t>
            </a:r>
            <a:endParaRPr lang="sl-SI" sz="2700" dirty="0">
              <a:solidFill>
                <a:srgbClr val="595959"/>
              </a:solidFill>
              <a:effectLst/>
              <a:latin typeface="Aller" panose="02000503030000020004" pitchFamily="2" charset="-18"/>
              <a:ea typeface="Times New Roman" panose="02020603050405020304" pitchFamily="18" charset="0"/>
            </a:endParaRPr>
          </a:p>
          <a:p>
            <a:pPr indent="0" algn="just">
              <a:spcBef>
                <a:spcPts val="1500"/>
              </a:spcBef>
              <a:buNone/>
            </a:pPr>
            <a:r>
              <a:rPr lang="en-GB" sz="2700" dirty="0">
                <a:solidFill>
                  <a:srgbClr val="595959"/>
                </a:solidFill>
                <a:effectLst/>
                <a:latin typeface="Aller" panose="02000503030000020004" pitchFamily="2" charset="-18"/>
                <a:ea typeface="Times New Roman" panose="02020603050405020304" pitchFamily="18" charset="0"/>
              </a:rPr>
              <a:t>Some teenagers also feel that the members of the nuclear family, especially parents </a:t>
            </a:r>
            <a:r>
              <a:rPr lang="en-GB" sz="2700" b="1" dirty="0">
                <a:solidFill>
                  <a:srgbClr val="595959"/>
                </a:solidFill>
                <a:effectLst/>
                <a:latin typeface="Aller" panose="02000503030000020004" pitchFamily="2" charset="-18"/>
                <a:ea typeface="Times New Roman" panose="02020603050405020304" pitchFamily="18" charset="0"/>
              </a:rPr>
              <a:t>are the only environment they can trust</a:t>
            </a:r>
            <a:r>
              <a:rPr lang="en-GB" sz="2700" b="1" i="1" dirty="0">
                <a:solidFill>
                  <a:srgbClr val="595959"/>
                </a:solidFill>
                <a:effectLst/>
                <a:latin typeface="Aller" panose="02000503030000020004" pitchFamily="2" charset="-18"/>
                <a:ea typeface="Times New Roman" panose="02020603050405020304" pitchFamily="18" charset="0"/>
              </a:rPr>
              <a:t>: </a:t>
            </a:r>
            <a:r>
              <a:rPr lang="en-GB" sz="2700" i="1" dirty="0">
                <a:solidFill>
                  <a:srgbClr val="595959"/>
                </a:solidFill>
                <a:effectLst/>
                <a:latin typeface="Aller" panose="02000503030000020004" pitchFamily="2" charset="-18"/>
                <a:ea typeface="Times New Roman" panose="02020603050405020304" pitchFamily="18" charset="0"/>
              </a:rPr>
              <a:t>“I don`t trust anyone but my parents.” </a:t>
            </a:r>
            <a:r>
              <a:rPr lang="en-GB" sz="2700" dirty="0">
                <a:solidFill>
                  <a:srgbClr val="595959"/>
                </a:solidFill>
                <a:effectLst/>
                <a:latin typeface="Aller" panose="02000503030000020004" pitchFamily="2" charset="-18"/>
                <a:ea typeface="Times New Roman" panose="02020603050405020304" pitchFamily="18" charset="0"/>
              </a:rPr>
              <a:t>(16 y/o girl from Bosnia, 7,5 years in Slovenia)</a:t>
            </a:r>
            <a:endParaRPr lang="sl-SI" sz="2700" dirty="0">
              <a:solidFill>
                <a:srgbClr val="595959"/>
              </a:solidFill>
              <a:effectLst/>
              <a:latin typeface="Aller" panose="02000503030000020004" pitchFamily="2" charset="-18"/>
              <a:ea typeface="Times New Roman" panose="02020603050405020304" pitchFamily="18" charset="0"/>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110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144141"/>
            <a:ext cx="10515600" cy="4321190"/>
          </a:xfrm>
        </p:spPr>
        <p:txBody>
          <a:bodyPr/>
          <a:lstStyle/>
          <a:p>
            <a:pPr>
              <a:spcBef>
                <a:spcPts val="1500"/>
              </a:spcBef>
            </a:pPr>
            <a:r>
              <a:rPr lang="en-GB" sz="2800" dirty="0">
                <a:solidFill>
                  <a:srgbClr val="595959"/>
                </a:solidFill>
                <a:effectLst/>
                <a:latin typeface="Aller" panose="02000503030000020004" pitchFamily="2" charset="-18"/>
                <a:ea typeface="Times New Roman" panose="02020603050405020304" pitchFamily="18" charset="0"/>
              </a:rPr>
              <a:t>Family is not confined to the nuclear family, namely, extended family also plays an important role, as a teenage girl from Bosnia reports:</a:t>
            </a:r>
            <a:endParaRPr lang="sl-SI" sz="2800" dirty="0">
              <a:solidFill>
                <a:srgbClr val="595959"/>
              </a:solidFill>
              <a:effectLst/>
              <a:latin typeface="Aller" panose="02000503030000020004" pitchFamily="2" charset="-18"/>
              <a:ea typeface="Times New Roman" panose="02020603050405020304" pitchFamily="18" charset="0"/>
            </a:endParaRPr>
          </a:p>
          <a:p>
            <a:pPr marL="0" indent="0">
              <a:spcBef>
                <a:spcPts val="1500"/>
              </a:spcBef>
              <a:buNone/>
            </a:pPr>
            <a:r>
              <a:rPr lang="en-US" sz="2800" i="1" dirty="0">
                <a:solidFill>
                  <a:srgbClr val="595959"/>
                </a:solidFill>
                <a:effectLst/>
                <a:latin typeface="Aller" panose="02000503030000020004" pitchFamily="2" charset="-18"/>
                <a:ea typeface="Times New Roman" panose="02020603050405020304" pitchFamily="18" charset="0"/>
              </a:rPr>
              <a:t> “We have a lot of family here, on the Coast, so it was a little easier for us. My mother's brother came here and another cousin of my mother and also from my father's side there are many and then it was easier for me, I didn't feel alone here.” </a:t>
            </a:r>
            <a:r>
              <a:rPr lang="en-US" sz="2800" dirty="0">
                <a:solidFill>
                  <a:srgbClr val="595959"/>
                </a:solidFill>
                <a:effectLst/>
                <a:latin typeface="Aller" panose="02000503030000020004" pitchFamily="2" charset="-18"/>
                <a:ea typeface="Times New Roman" panose="02020603050405020304" pitchFamily="18" charset="0"/>
              </a:rPr>
              <a:t>(15 y/o Bosnian Serb girl, 2 years in Slovenia)</a:t>
            </a:r>
            <a:endParaRPr lang="sl-SI" sz="2800" dirty="0">
              <a:solidFill>
                <a:srgbClr val="595959"/>
              </a:solidFill>
              <a:effectLst/>
              <a:latin typeface="Aller" panose="02000503030000020004" pitchFamily="2" charset="-18"/>
              <a:ea typeface="Times New Roman" panose="02020603050405020304" pitchFamily="18" charset="0"/>
            </a:endParaRPr>
          </a:p>
          <a:p>
            <a:pPr marL="0" indent="0">
              <a:spcBef>
                <a:spcPts val="1500"/>
              </a:spcBef>
              <a:buNone/>
            </a:pPr>
            <a:r>
              <a:rPr lang="en-US" dirty="0">
                <a:solidFill>
                  <a:srgbClr val="595959"/>
                </a:solidFill>
                <a:latin typeface="Aller" panose="02000503030000020004" pitchFamily="2" charset="-18"/>
              </a:rPr>
              <a:t>The role and importance of the extended family also in the </a:t>
            </a:r>
            <a:r>
              <a:rPr lang="en-US" b="1" dirty="0">
                <a:solidFill>
                  <a:srgbClr val="595959"/>
                </a:solidFill>
                <a:latin typeface="Aller" panose="02000503030000020004" pitchFamily="2" charset="-18"/>
              </a:rPr>
              <a:t>hometown or other places. Remote contacts and a sense of anchorage / connection / security and identity.</a:t>
            </a:r>
            <a:endParaRPr lang="en-GB" b="1" dirty="0">
              <a:solidFill>
                <a:srgbClr val="595959"/>
              </a:solidFill>
              <a:latin typeface="Aller" panose="02000503030000020004" pitchFamily="2" charset="-18"/>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027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144141"/>
            <a:ext cx="10515600" cy="4321190"/>
          </a:xfrm>
        </p:spPr>
        <p:txBody>
          <a:bodyPr/>
          <a:lstStyle/>
          <a:p>
            <a:pPr>
              <a:spcBef>
                <a:spcPts val="1500"/>
              </a:spcBef>
            </a:pPr>
            <a:r>
              <a:rPr lang="sl-SI" sz="2400" dirty="0">
                <a:solidFill>
                  <a:srgbClr val="595959"/>
                </a:solidFill>
                <a:latin typeface="Aller" panose="02000503030000020004" pitchFamily="2" charset="-18"/>
                <a:ea typeface="Times New Roman" panose="02020603050405020304" pitchFamily="18" charset="0"/>
              </a:rPr>
              <a:t>An </a:t>
            </a:r>
            <a:r>
              <a:rPr lang="en-US" sz="2400" dirty="0">
                <a:solidFill>
                  <a:srgbClr val="595959"/>
                </a:solidFill>
                <a:effectLst/>
                <a:latin typeface="Aller" panose="02000503030000020004" pitchFamily="2" charset="-18"/>
                <a:ea typeface="Times New Roman" panose="02020603050405020304" pitchFamily="18" charset="0"/>
              </a:rPr>
              <a:t>important anchor for teenagers is also the</a:t>
            </a:r>
            <a:r>
              <a:rPr lang="sl-SI" sz="2400" dirty="0">
                <a:solidFill>
                  <a:srgbClr val="595959"/>
                </a:solidFill>
                <a:effectLst/>
                <a:latin typeface="Aller" panose="02000503030000020004" pitchFamily="2" charset="-18"/>
                <a:ea typeface="Times New Roman" panose="02020603050405020304" pitchFamily="18" charset="0"/>
              </a:rPr>
              <a:t> FUTURE, ORIENTATION TOWARDS FUTURE,</a:t>
            </a:r>
            <a:r>
              <a:rPr lang="en-US" sz="2400" dirty="0">
                <a:solidFill>
                  <a:srgbClr val="595959"/>
                </a:solidFill>
                <a:effectLst/>
                <a:latin typeface="Aller" panose="02000503030000020004" pitchFamily="2" charset="-18"/>
                <a:ea typeface="Times New Roman" panose="02020603050405020304" pitchFamily="18" charset="0"/>
              </a:rPr>
              <a:t> IDEA OF A BETTER FUTURE in Slovenia. This goal, sometimes together with the sense of </a:t>
            </a:r>
            <a:r>
              <a:rPr lang="en-US" sz="2400" b="1" dirty="0">
                <a:solidFill>
                  <a:srgbClr val="595959"/>
                </a:solidFill>
                <a:effectLst/>
                <a:latin typeface="Aller" panose="02000503030000020004" pitchFamily="2" charset="-18"/>
                <a:ea typeface="Times New Roman" panose="02020603050405020304" pitchFamily="18" charset="0"/>
              </a:rPr>
              <a:t>responsibility towards parents </a:t>
            </a:r>
            <a:r>
              <a:rPr lang="en-US" sz="2400" dirty="0">
                <a:solidFill>
                  <a:srgbClr val="595959"/>
                </a:solidFill>
                <a:effectLst/>
                <a:latin typeface="Aller" panose="02000503030000020004" pitchFamily="2" charset="-18"/>
                <a:ea typeface="Times New Roman" panose="02020603050405020304" pitchFamily="18" charset="0"/>
              </a:rPr>
              <a:t>–</a:t>
            </a:r>
            <a:r>
              <a:rPr lang="sl-SI" sz="2400" dirty="0">
                <a:solidFill>
                  <a:srgbClr val="595959"/>
                </a:solidFill>
                <a:effectLst/>
                <a:latin typeface="Aller" panose="02000503030000020004" pitchFamily="2" charset="-18"/>
                <a:ea typeface="Times New Roman" panose="02020603050405020304" pitchFamily="18" charset="0"/>
              </a:rPr>
              <a:t>(</a:t>
            </a:r>
            <a:r>
              <a:rPr lang="en-US" sz="2400" dirty="0">
                <a:solidFill>
                  <a:srgbClr val="595959"/>
                </a:solidFill>
                <a:effectLst/>
                <a:latin typeface="Aller" panose="02000503030000020004" pitchFamily="2" charset="-18"/>
                <a:ea typeface="Times New Roman" panose="02020603050405020304" pitchFamily="18" charset="0"/>
              </a:rPr>
              <a:t>often emphasized that their parents did not come to Slovenia for their own sake, but because they wanted to give their children a better future</a:t>
            </a:r>
            <a:r>
              <a:rPr lang="sl-SI" sz="2400" dirty="0">
                <a:solidFill>
                  <a:srgbClr val="595959"/>
                </a:solidFill>
                <a:effectLst/>
                <a:latin typeface="Aller" panose="02000503030000020004" pitchFamily="2" charset="-18"/>
                <a:ea typeface="Times New Roman" panose="02020603050405020304" pitchFamily="18" charset="0"/>
              </a:rPr>
              <a:t>)</a:t>
            </a:r>
            <a:r>
              <a:rPr lang="en-US" sz="2400" dirty="0">
                <a:solidFill>
                  <a:srgbClr val="595959"/>
                </a:solidFill>
                <a:effectLst/>
                <a:latin typeface="Aller" panose="02000503030000020004" pitchFamily="2" charset="-18"/>
                <a:ea typeface="Times New Roman" panose="02020603050405020304" pitchFamily="18" charset="0"/>
              </a:rPr>
              <a:t> helps them to cope with everyday struggles</a:t>
            </a:r>
            <a:r>
              <a:rPr lang="sl-SI" sz="2400" dirty="0">
                <a:solidFill>
                  <a:srgbClr val="595959"/>
                </a:solidFill>
                <a:effectLst/>
                <a:latin typeface="Aller" panose="02000503030000020004" pitchFamily="2" charset="-18"/>
                <a:ea typeface="Times New Roman" panose="02020603050405020304" pitchFamily="18" charset="0"/>
              </a:rPr>
              <a:t> </a:t>
            </a:r>
            <a:r>
              <a:rPr lang="en-US" sz="2400" dirty="0">
                <a:solidFill>
                  <a:srgbClr val="595959"/>
                </a:solidFill>
                <a:effectLst/>
                <a:latin typeface="Aller" panose="02000503030000020004" pitchFamily="2" charset="-18"/>
                <a:ea typeface="Times New Roman" panose="02020603050405020304" pitchFamily="18" charset="0"/>
              </a:rPr>
              <a:t>and make sense of transition / integration:</a:t>
            </a:r>
            <a:endParaRPr lang="sl-SI" sz="2400" dirty="0">
              <a:solidFill>
                <a:srgbClr val="595959"/>
              </a:solidFill>
              <a:effectLst/>
              <a:latin typeface="Aller" panose="02000503030000020004" pitchFamily="2" charset="-18"/>
              <a:ea typeface="Times New Roman" panose="02020603050405020304" pitchFamily="18" charset="0"/>
            </a:endParaRP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 </a:t>
            </a:r>
            <a:r>
              <a:rPr lang="en-US" sz="2400" i="1" dirty="0">
                <a:solidFill>
                  <a:srgbClr val="595959"/>
                </a:solidFill>
                <a:latin typeface="Aller" panose="02000503030000020004" pitchFamily="2" charset="-18"/>
              </a:rPr>
              <a:t>“I set a goal for myself: ‘Okay, your parents came here, you know how it was down there, it wasn't so easy’ and I set a goal for myself: ‘You will finish school, and if you can, college, something more</a:t>
            </a:r>
            <a:r>
              <a:rPr lang="sl-SI" sz="2400" i="1" dirty="0">
                <a:solidFill>
                  <a:srgbClr val="595959"/>
                </a:solidFill>
                <a:latin typeface="Aller" panose="02000503030000020004" pitchFamily="2" charset="-18"/>
              </a:rPr>
              <a:t>.“</a:t>
            </a:r>
            <a:r>
              <a:rPr lang="en-US" sz="2400" i="1" dirty="0">
                <a:solidFill>
                  <a:srgbClr val="595959"/>
                </a:solidFill>
                <a:latin typeface="Aller" panose="02000503030000020004" pitchFamily="2" charset="-18"/>
              </a:rPr>
              <a:t> </a:t>
            </a:r>
            <a:r>
              <a:rPr lang="en-US" sz="2400" dirty="0">
                <a:solidFill>
                  <a:srgbClr val="595959"/>
                </a:solidFill>
                <a:effectLst/>
                <a:latin typeface="Aller" panose="02000503030000020004" pitchFamily="2" charset="-18"/>
                <a:ea typeface="Times New Roman" panose="02020603050405020304" pitchFamily="18" charset="0"/>
              </a:rPr>
              <a:t>(15 y/o Bosnian Serb girl, 2 years in Slovenia)</a:t>
            </a:r>
            <a:endParaRPr lang="en-GB" altLang="en-US" sz="2400"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5902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sl-SI" altLang="en-US" b="1" dirty="0">
                <a:solidFill>
                  <a:schemeClr val="tx1">
                    <a:lumMod val="65000"/>
                    <a:lumOff val="35000"/>
                  </a:schemeClr>
                </a:solidFill>
                <a:latin typeface="Aller" panose="02000503030000020004" pitchFamily="2" charset="-18"/>
              </a:rPr>
              <a:t>CONCLUSION</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684322"/>
            <a:ext cx="10515600" cy="4321190"/>
          </a:xfrm>
        </p:spPr>
        <p:txBody>
          <a:bodyPr/>
          <a:lstStyle/>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These anchors make it easier </a:t>
            </a:r>
            <a:r>
              <a:rPr lang="en-US" sz="2400" b="1" dirty="0">
                <a:solidFill>
                  <a:srgbClr val="595959"/>
                </a:solidFill>
                <a:effectLst/>
                <a:latin typeface="Aller" panose="02000503030000020004" pitchFamily="2" charset="-18"/>
                <a:ea typeface="Times New Roman" panose="02020603050405020304" pitchFamily="18" charset="0"/>
              </a:rPr>
              <a:t>to integrate into the new environment</a:t>
            </a:r>
            <a:r>
              <a:rPr lang="en-US" sz="2400" dirty="0">
                <a:solidFill>
                  <a:srgbClr val="595959"/>
                </a:solidFill>
                <a:effectLst/>
                <a:latin typeface="Aller" panose="02000503030000020004" pitchFamily="2" charset="-18"/>
                <a:ea typeface="Times New Roman" panose="02020603050405020304" pitchFamily="18" charset="0"/>
              </a:rPr>
              <a:t>, while at the same time </a:t>
            </a:r>
            <a:r>
              <a:rPr lang="en-US" sz="2400" b="1" dirty="0">
                <a:solidFill>
                  <a:srgbClr val="595959"/>
                </a:solidFill>
                <a:effectLst/>
                <a:latin typeface="Aller" panose="02000503030000020004" pitchFamily="2" charset="-18"/>
                <a:ea typeface="Times New Roman" panose="02020603050405020304" pitchFamily="18" charset="0"/>
              </a:rPr>
              <a:t>enabling the preservation of the culture</a:t>
            </a:r>
            <a:r>
              <a:rPr lang="sl-SI" sz="2400" b="1" dirty="0">
                <a:solidFill>
                  <a:srgbClr val="595959"/>
                </a:solidFill>
                <a:effectLst/>
                <a:latin typeface="Aller" panose="02000503030000020004" pitchFamily="2" charset="-18"/>
                <a:ea typeface="Times New Roman" panose="02020603050405020304" pitchFamily="18" charset="0"/>
              </a:rPr>
              <a:t> 	</a:t>
            </a:r>
            <a:r>
              <a:rPr lang="sl-SI" sz="2400" b="1" dirty="0" err="1">
                <a:solidFill>
                  <a:srgbClr val="595959"/>
                </a:solidFill>
                <a:effectLst/>
                <a:latin typeface="Aller" panose="02000503030000020004" pitchFamily="2" charset="-18"/>
                <a:ea typeface="Times New Roman" panose="02020603050405020304" pitchFamily="18" charset="0"/>
              </a:rPr>
              <a:t>of</a:t>
            </a:r>
            <a:r>
              <a:rPr lang="sl-SI" sz="2400" b="1" dirty="0">
                <a:solidFill>
                  <a:srgbClr val="595959"/>
                </a:solidFill>
                <a:effectLst/>
                <a:latin typeface="Aller" panose="02000503030000020004" pitchFamily="2" charset="-18"/>
                <a:ea typeface="Times New Roman" panose="02020603050405020304" pitchFamily="18" charset="0"/>
              </a:rPr>
              <a:t> </a:t>
            </a:r>
            <a:r>
              <a:rPr lang="sl-SI" sz="2400" b="1" dirty="0" err="1">
                <a:solidFill>
                  <a:srgbClr val="595959"/>
                </a:solidFill>
                <a:effectLst/>
                <a:latin typeface="Aller" panose="02000503030000020004" pitchFamily="2" charset="-18"/>
                <a:ea typeface="Times New Roman" panose="02020603050405020304" pitchFamily="18" charset="0"/>
              </a:rPr>
              <a:t>origin</a:t>
            </a:r>
            <a:r>
              <a:rPr lang="en-US" sz="2400" dirty="0">
                <a:solidFill>
                  <a:srgbClr val="595959"/>
                </a:solidFill>
                <a:effectLst/>
                <a:latin typeface="Aller" panose="02000503030000020004" pitchFamily="2" charset="-18"/>
                <a:ea typeface="Times New Roman" panose="02020603050405020304" pitchFamily="18" charset="0"/>
              </a:rPr>
              <a:t>.</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They make a key contribution to the </a:t>
            </a:r>
            <a:r>
              <a:rPr lang="en-US" sz="2400" u="sng" dirty="0">
                <a:solidFill>
                  <a:srgbClr val="595959"/>
                </a:solidFill>
                <a:effectLst/>
                <a:latin typeface="Aller" panose="02000503030000020004" pitchFamily="2" charset="-18"/>
                <a:ea typeface="Times New Roman" panose="02020603050405020304" pitchFamily="18" charset="0"/>
              </a:rPr>
              <a:t>feeling of </a:t>
            </a:r>
            <a:r>
              <a:rPr lang="en-US" sz="2400" u="sng" dirty="0" err="1">
                <a:solidFill>
                  <a:srgbClr val="595959"/>
                </a:solidFill>
                <a:effectLst/>
                <a:latin typeface="Aller" panose="02000503030000020004" pitchFamily="2" charset="-18"/>
                <a:ea typeface="Times New Roman" panose="02020603050405020304" pitchFamily="18" charset="0"/>
              </a:rPr>
              <a:t>onological</a:t>
            </a:r>
            <a:r>
              <a:rPr lang="en-US" sz="2400" u="sng" dirty="0">
                <a:solidFill>
                  <a:srgbClr val="595959"/>
                </a:solidFill>
                <a:effectLst/>
                <a:latin typeface="Aller" panose="02000503030000020004" pitchFamily="2" charset="-18"/>
                <a:ea typeface="Times New Roman" panose="02020603050405020304" pitchFamily="18" charset="0"/>
              </a:rPr>
              <a:t> security, belonging, meaning….</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Key to </a:t>
            </a:r>
            <a:r>
              <a:rPr lang="en-US" sz="2400" b="1" u="sng" dirty="0">
                <a:solidFill>
                  <a:srgbClr val="595959"/>
                </a:solidFill>
                <a:effectLst/>
                <a:latin typeface="Aller" panose="02000503030000020004" pitchFamily="2" charset="-18"/>
                <a:ea typeface="Times New Roman" panose="02020603050405020304" pitchFamily="18" charset="0"/>
              </a:rPr>
              <a:t>preventing the feeling of rootlessness and non-belonging </a:t>
            </a:r>
            <a:r>
              <a:rPr lang="en-US" sz="2400" dirty="0">
                <a:solidFill>
                  <a:srgbClr val="595959"/>
                </a:solidFill>
                <a:effectLst/>
                <a:latin typeface="Aller" panose="02000503030000020004" pitchFamily="2" charset="-18"/>
                <a:ea typeface="Times New Roman" panose="02020603050405020304" pitchFamily="18" charset="0"/>
              </a:rPr>
              <a:t>– it prevents the process of integration into the new social environment and increases the possibility of social exclusion, spatial and social segregation, radicalization…</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 </a:t>
            </a:r>
            <a:r>
              <a:rPr lang="en-US" sz="2400" b="1" dirty="0">
                <a:solidFill>
                  <a:srgbClr val="595959"/>
                </a:solidFill>
                <a:effectLst/>
                <a:latin typeface="Aller" panose="02000503030000020004" pitchFamily="2" charset="-18"/>
                <a:ea typeface="Times New Roman" panose="02020603050405020304" pitchFamily="18" charset="0"/>
              </a:rPr>
              <a:t>Anchors are changing</a:t>
            </a:r>
            <a:r>
              <a:rPr lang="en-US" sz="2400" dirty="0">
                <a:solidFill>
                  <a:srgbClr val="595959"/>
                </a:solidFill>
                <a:effectLst/>
                <a:latin typeface="Aller" panose="02000503030000020004" pitchFamily="2" charset="-18"/>
                <a:ea typeface="Times New Roman" panose="02020603050405020304" pitchFamily="18" charset="0"/>
              </a:rPr>
              <a:t>; on arrival, those who are connected to their homeland and (extended) family, past experiences are stronger, and over time their strength weakens, and the anchorages established in Slovenia are strengthened.</a:t>
            </a: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4346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684322"/>
            <a:ext cx="10515600" cy="4321190"/>
          </a:xfrm>
        </p:spPr>
        <p:txBody>
          <a:bodyPr/>
          <a:lstStyle/>
          <a:p>
            <a:endParaRPr lang="sl-SI" altLang="en-US" dirty="0">
              <a:solidFill>
                <a:schemeClr val="tx1">
                  <a:lumMod val="65000"/>
                  <a:lumOff val="35000"/>
                </a:schemeClr>
              </a:solidFill>
              <a:latin typeface="Aller" panose="02000503030000020004" pitchFamily="2" charset="-18"/>
            </a:endParaRPr>
          </a:p>
          <a:p>
            <a:endParaRPr lang="sl-SI" altLang="en-US" dirty="0">
              <a:solidFill>
                <a:schemeClr val="tx1">
                  <a:lumMod val="65000"/>
                  <a:lumOff val="35000"/>
                </a:schemeClr>
              </a:solidFill>
              <a:latin typeface="Aller" panose="02000503030000020004" pitchFamily="2" charset="-18"/>
            </a:endParaRPr>
          </a:p>
          <a:p>
            <a:endParaRPr lang="sl-SI" altLang="en-US" dirty="0">
              <a:solidFill>
                <a:schemeClr val="tx1">
                  <a:lumMod val="65000"/>
                  <a:lumOff val="35000"/>
                </a:schemeClr>
              </a:solidFill>
              <a:latin typeface="Aller" panose="02000503030000020004" pitchFamily="2" charset="-18"/>
            </a:endParaRPr>
          </a:p>
          <a:p>
            <a:pPr marL="3657600" lvl="8" indent="0" algn="r">
              <a:buNone/>
            </a:pPr>
            <a:r>
              <a:rPr lang="sl-SI" altLang="en-US" sz="5400" dirty="0">
                <a:solidFill>
                  <a:schemeClr val="tx1">
                    <a:lumMod val="65000"/>
                    <a:lumOff val="35000"/>
                  </a:schemeClr>
                </a:solidFill>
                <a:latin typeface="Aller" panose="02000503030000020004" pitchFamily="2" charset="-18"/>
              </a:rPr>
              <a:t>THANK YOU!</a:t>
            </a:r>
            <a:endParaRPr lang="en-GB" altLang="en-US" sz="5400"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7781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sl-SI" altLang="en-US" b="1" dirty="0">
                <a:solidFill>
                  <a:schemeClr val="tx1">
                    <a:lumMod val="65000"/>
                    <a:lumOff val="35000"/>
                  </a:schemeClr>
                </a:solidFill>
                <a:latin typeface="Aller" panose="02000503030000020004" pitchFamily="2" charset="-18"/>
              </a:rPr>
              <a:t>INTRODUCTION</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622410"/>
            <a:ext cx="10515600" cy="4321190"/>
          </a:xfrm>
        </p:spPr>
        <p:txBody>
          <a:bodyPr/>
          <a:lstStyle/>
          <a:p>
            <a:pPr>
              <a:lnSpc>
                <a:spcPct val="90000"/>
              </a:lnSpc>
              <a:spcBef>
                <a:spcPts val="1500"/>
              </a:spcBef>
            </a:pPr>
            <a:r>
              <a:rPr lang="en-GB" sz="2400" dirty="0">
                <a:solidFill>
                  <a:srgbClr val="595959"/>
                </a:solidFill>
                <a:effectLst/>
                <a:latin typeface="Aller" panose="02000503030000020004" pitchFamily="2" charset="-18"/>
                <a:ea typeface="Times New Roman" panose="02020603050405020304" pitchFamily="18" charset="0"/>
              </a:rPr>
              <a:t>address specific aspects of migrant teenagers' lives: the </a:t>
            </a:r>
            <a:r>
              <a:rPr lang="en-GB" sz="2400" b="1" dirty="0">
                <a:solidFill>
                  <a:srgbClr val="595959"/>
                </a:solidFill>
                <a:effectLst/>
                <a:latin typeface="Aller" panose="02000503030000020004" pitchFamily="2" charset="-18"/>
                <a:ea typeface="Times New Roman" panose="02020603050405020304" pitchFamily="18" charset="0"/>
              </a:rPr>
              <a:t>process of anchoring </a:t>
            </a:r>
            <a:r>
              <a:rPr lang="en-GB" sz="2400" dirty="0">
                <a:solidFill>
                  <a:srgbClr val="595959"/>
                </a:solidFill>
                <a:effectLst/>
                <a:latin typeface="Aller" panose="02000503030000020004" pitchFamily="2" charset="-18"/>
                <a:ea typeface="Times New Roman" panose="02020603050405020304" pitchFamily="18" charset="0"/>
              </a:rPr>
              <a:t>(Grzymala-Kazlowska 2015, 2017, 2018)</a:t>
            </a:r>
          </a:p>
          <a:p>
            <a:pPr>
              <a:lnSpc>
                <a:spcPct val="90000"/>
              </a:lnSpc>
              <a:spcBef>
                <a:spcPts val="1500"/>
              </a:spcBef>
            </a:pPr>
            <a:r>
              <a:rPr lang="en-GB" sz="2400" dirty="0">
                <a:solidFill>
                  <a:srgbClr val="595959"/>
                </a:solidFill>
                <a:latin typeface="Aller" panose="02000503030000020004" pitchFamily="2" charset="-18"/>
              </a:rPr>
              <a:t>Grzymala-Kazlowska (2017: 4) The concept of anchoring refers to the </a:t>
            </a:r>
            <a:r>
              <a:rPr lang="en-GB" sz="2400" b="1" dirty="0">
                <a:solidFill>
                  <a:srgbClr val="595959"/>
                </a:solidFill>
                <a:latin typeface="Aller" panose="02000503030000020004" pitchFamily="2" charset="-18"/>
              </a:rPr>
              <a:t>processes of establishing footholds </a:t>
            </a:r>
            <a:r>
              <a:rPr lang="en-GB" sz="2400" dirty="0">
                <a:solidFill>
                  <a:srgbClr val="595959"/>
                </a:solidFill>
                <a:latin typeface="Aller" panose="02000503030000020004" pitchFamily="2" charset="-18"/>
              </a:rPr>
              <a:t>which allow migrants to acquire a relative socio-psychological stability and function effectively in new life settings.”</a:t>
            </a:r>
          </a:p>
          <a:p>
            <a:pPr>
              <a:lnSpc>
                <a:spcPct val="90000"/>
              </a:lnSpc>
              <a:spcBef>
                <a:spcPts val="1500"/>
              </a:spcBef>
            </a:pPr>
            <a:r>
              <a:rPr lang="en-GB" sz="2400" dirty="0">
                <a:solidFill>
                  <a:srgbClr val="595959"/>
                </a:solidFill>
                <a:effectLst/>
                <a:latin typeface="Aller" panose="02000503030000020004" pitchFamily="2" charset="-18"/>
                <a:ea typeface="Times New Roman" panose="02020603050405020304" pitchFamily="18" charset="0"/>
              </a:rPr>
              <a:t>The concept of social anchoring goes beyond the traditional view of the integration process and the concept of identity and belonging.</a:t>
            </a:r>
          </a:p>
          <a:p>
            <a:pPr>
              <a:lnSpc>
                <a:spcPct val="90000"/>
              </a:lnSpc>
              <a:spcBef>
                <a:spcPts val="1500"/>
              </a:spcBef>
            </a:pPr>
            <a:r>
              <a:rPr lang="en-GB" sz="2400" dirty="0">
                <a:solidFill>
                  <a:srgbClr val="595959"/>
                </a:solidFill>
                <a:effectLst/>
                <a:latin typeface="Aller" panose="02000503030000020004" pitchFamily="2" charset="-18"/>
                <a:ea typeface="Times New Roman" panose="02020603050405020304" pitchFamily="18" charset="0"/>
              </a:rPr>
              <a:t>Better addresses the </a:t>
            </a:r>
            <a:r>
              <a:rPr lang="en-GB" sz="2400" b="1" dirty="0">
                <a:solidFill>
                  <a:srgbClr val="595959"/>
                </a:solidFill>
                <a:effectLst/>
                <a:latin typeface="Aller" panose="02000503030000020004" pitchFamily="2" charset="-18"/>
                <a:ea typeface="Times New Roman" panose="02020603050405020304" pitchFamily="18" charset="0"/>
              </a:rPr>
              <a:t>flexibility, fluidity and complexity </a:t>
            </a:r>
            <a:r>
              <a:rPr lang="en-GB" sz="2400" dirty="0">
                <a:solidFill>
                  <a:srgbClr val="595959"/>
                </a:solidFill>
                <a:effectLst/>
                <a:latin typeface="Aller" panose="02000503030000020004" pitchFamily="2" charset="-18"/>
                <a:ea typeface="Times New Roman" panose="02020603050405020304" pitchFamily="18" charset="0"/>
              </a:rPr>
              <a:t>of the social life of migrants (addresses the dynamics of establishing, maintaining and abandoning anchorages both, in the home country  and in the country of arrival &amp; “in between”).</a:t>
            </a: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sl-SI" altLang="en-US" b="1" dirty="0">
                <a:solidFill>
                  <a:schemeClr val="tx1">
                    <a:lumMod val="65000"/>
                    <a:lumOff val="35000"/>
                  </a:schemeClr>
                </a:solidFill>
                <a:latin typeface="Aller" panose="02000503030000020004" pitchFamily="2" charset="-18"/>
              </a:rPr>
              <a:t>METHODOLOGY</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en-GB" sz="2400" dirty="0" err="1">
                <a:solidFill>
                  <a:srgbClr val="595959"/>
                </a:solidFill>
                <a:effectLst/>
                <a:latin typeface="Aller" panose="02000503030000020004" pitchFamily="2" charset="-18"/>
                <a:ea typeface="Times New Roman" panose="02020603050405020304" pitchFamily="18" charset="0"/>
              </a:rPr>
              <a:t>MiCREATE</a:t>
            </a:r>
            <a:r>
              <a:rPr lang="en-GB" sz="2400" dirty="0">
                <a:solidFill>
                  <a:srgbClr val="595959"/>
                </a:solidFill>
                <a:effectLst/>
                <a:latin typeface="Aller" panose="02000503030000020004" pitchFamily="2" charset="-18"/>
                <a:ea typeface="Times New Roman" panose="02020603050405020304" pitchFamily="18" charset="0"/>
              </a:rPr>
              <a:t> project - </a:t>
            </a:r>
            <a:r>
              <a:rPr lang="en-GB" sz="2400" i="1" dirty="0">
                <a:solidFill>
                  <a:srgbClr val="595959"/>
                </a:solidFill>
                <a:effectLst/>
                <a:latin typeface="Aller" panose="02000503030000020004" pitchFamily="2" charset="-18"/>
                <a:ea typeface="Times New Roman" panose="02020603050405020304" pitchFamily="18" charset="0"/>
              </a:rPr>
              <a:t>Migrant Children and Communities in a Transforming Europe</a:t>
            </a:r>
            <a:r>
              <a:rPr lang="en-GB" sz="2400" dirty="0">
                <a:solidFill>
                  <a:srgbClr val="595959"/>
                </a:solidFill>
                <a:effectLst/>
                <a:latin typeface="Aller" panose="02000503030000020004" pitchFamily="2" charset="-18"/>
                <a:ea typeface="Times New Roman" panose="02020603050405020304" pitchFamily="18" charset="0"/>
              </a:rPr>
              <a:t>, funded by the Horizon 2020 Research and Innovation Action.</a:t>
            </a:r>
            <a:endParaRPr lang="sl-SI" sz="2400" dirty="0">
              <a:solidFill>
                <a:srgbClr val="595959"/>
              </a:solidFill>
              <a:effectLst/>
              <a:latin typeface="Aller" panose="02000503030000020004" pitchFamily="2" charset="-18"/>
              <a:ea typeface="Times New Roman" panose="02020603050405020304" pitchFamily="18" charset="0"/>
            </a:endParaRPr>
          </a:p>
          <a:p>
            <a:pPr>
              <a:spcBef>
                <a:spcPts val="1500"/>
              </a:spcBef>
            </a:pPr>
            <a:r>
              <a:rPr lang="sl-SI" sz="2400" dirty="0" err="1">
                <a:solidFill>
                  <a:srgbClr val="595959"/>
                </a:solidFill>
                <a:latin typeface="Aller" panose="02000503030000020004" pitchFamily="2" charset="-18"/>
              </a:rPr>
              <a:t>Research</a:t>
            </a:r>
            <a:r>
              <a:rPr lang="sl-SI" sz="2400" dirty="0">
                <a:solidFill>
                  <a:srgbClr val="595959"/>
                </a:solidFill>
                <a:latin typeface="Aller" panose="02000503030000020004" pitchFamily="2" charset="-18"/>
              </a:rPr>
              <a:t> </a:t>
            </a:r>
            <a:r>
              <a:rPr lang="sl-SI" sz="2400" dirty="0" err="1">
                <a:solidFill>
                  <a:srgbClr val="595959"/>
                </a:solidFill>
                <a:latin typeface="Aller" panose="02000503030000020004" pitchFamily="2" charset="-18"/>
              </a:rPr>
              <a:t>among</a:t>
            </a:r>
            <a:r>
              <a:rPr lang="sl-SI" sz="2400" dirty="0">
                <a:solidFill>
                  <a:srgbClr val="595959"/>
                </a:solidFill>
                <a:latin typeface="Aller" panose="02000503030000020004" pitchFamily="2" charset="-18"/>
              </a:rPr>
              <a:t> migrant </a:t>
            </a:r>
            <a:r>
              <a:rPr lang="sl-SI" sz="2400" dirty="0" err="1">
                <a:solidFill>
                  <a:srgbClr val="595959"/>
                </a:solidFill>
                <a:latin typeface="Aller" panose="02000503030000020004" pitchFamily="2" charset="-18"/>
              </a:rPr>
              <a:t>youth</a:t>
            </a:r>
            <a:r>
              <a:rPr lang="sl-SI" sz="2400" dirty="0">
                <a:solidFill>
                  <a:srgbClr val="595959"/>
                </a:solidFill>
                <a:latin typeface="Aller" panose="02000503030000020004" pitchFamily="2" charset="-18"/>
              </a:rPr>
              <a:t>: </a:t>
            </a:r>
            <a:r>
              <a:rPr lang="sl-SI" sz="2400" b="1" dirty="0">
                <a:solidFill>
                  <a:srgbClr val="595959"/>
                </a:solidFill>
                <a:latin typeface="Aller" panose="02000503030000020004" pitchFamily="2" charset="-18"/>
              </a:rPr>
              <a:t>4 </a:t>
            </a:r>
            <a:r>
              <a:rPr lang="sl-SI" sz="2400" b="1" dirty="0" err="1">
                <a:solidFill>
                  <a:srgbClr val="595959"/>
                </a:solidFill>
                <a:latin typeface="Aller" panose="02000503030000020004" pitchFamily="2" charset="-18"/>
              </a:rPr>
              <a:t>secondary</a:t>
            </a:r>
            <a:r>
              <a:rPr lang="sl-SI" sz="2400" b="1" dirty="0">
                <a:solidFill>
                  <a:srgbClr val="595959"/>
                </a:solidFill>
                <a:latin typeface="Aller" panose="02000503030000020004" pitchFamily="2" charset="-18"/>
              </a:rPr>
              <a:t> </a:t>
            </a:r>
            <a:r>
              <a:rPr lang="sl-SI" sz="2400" b="1" dirty="0" err="1">
                <a:solidFill>
                  <a:srgbClr val="595959"/>
                </a:solidFill>
                <a:latin typeface="Aller" panose="02000503030000020004" pitchFamily="2" charset="-18"/>
              </a:rPr>
              <a:t>schools</a:t>
            </a:r>
            <a:r>
              <a:rPr lang="sl-SI" sz="2400" b="1" dirty="0">
                <a:solidFill>
                  <a:srgbClr val="595959"/>
                </a:solidFill>
                <a:latin typeface="Aller" panose="02000503030000020004" pitchFamily="2" charset="-18"/>
              </a:rPr>
              <a:t> </a:t>
            </a:r>
            <a:r>
              <a:rPr lang="en-GB" sz="2400" dirty="0">
                <a:solidFill>
                  <a:srgbClr val="595959"/>
                </a:solidFill>
                <a:latin typeface="Aller" panose="02000503030000020004" pitchFamily="2" charset="-18"/>
              </a:rPr>
              <a:t>in the period from January to October 2020</a:t>
            </a:r>
            <a:endParaRPr lang="sl-SI" sz="2400" dirty="0">
              <a:solidFill>
                <a:srgbClr val="595959"/>
              </a:solidFill>
              <a:latin typeface="Aller" panose="02000503030000020004" pitchFamily="2" charset="-18"/>
            </a:endParaRPr>
          </a:p>
          <a:p>
            <a:pPr>
              <a:spcBef>
                <a:spcPts val="1500"/>
              </a:spcBef>
            </a:pPr>
            <a:r>
              <a:rPr lang="sl-SI" sz="2400" dirty="0" err="1">
                <a:solidFill>
                  <a:srgbClr val="595959"/>
                </a:solidFill>
                <a:latin typeface="Aller" panose="02000503030000020004" pitchFamily="2" charset="-18"/>
                <a:ea typeface="Calibri" panose="020F0502020204030204" pitchFamily="34" charset="0"/>
              </a:rPr>
              <a:t>Aim</a:t>
            </a:r>
            <a:r>
              <a:rPr lang="sl-SI" sz="2400" dirty="0">
                <a:solidFill>
                  <a:srgbClr val="595959"/>
                </a:solidFill>
                <a:latin typeface="Aller" panose="02000503030000020004" pitchFamily="2" charset="-18"/>
                <a:ea typeface="Calibri" panose="020F0502020204030204" pitchFamily="34" charset="0"/>
              </a:rPr>
              <a:t> </a:t>
            </a:r>
            <a:r>
              <a:rPr lang="sl-SI" sz="2400" dirty="0" err="1">
                <a:solidFill>
                  <a:srgbClr val="595959"/>
                </a:solidFill>
                <a:latin typeface="Aller" panose="02000503030000020004" pitchFamily="2" charset="-18"/>
                <a:ea typeface="Calibri" panose="020F0502020204030204" pitchFamily="34" charset="0"/>
              </a:rPr>
              <a:t>of</a:t>
            </a:r>
            <a:r>
              <a:rPr lang="sl-SI" sz="2400" dirty="0">
                <a:solidFill>
                  <a:srgbClr val="595959"/>
                </a:solidFill>
                <a:latin typeface="Aller" panose="02000503030000020004" pitchFamily="2" charset="-18"/>
                <a:ea typeface="Calibri" panose="020F0502020204030204" pitchFamily="34" charset="0"/>
              </a:rPr>
              <a:t> </a:t>
            </a:r>
            <a:r>
              <a:rPr lang="sl-SI" sz="2400" dirty="0" err="1">
                <a:solidFill>
                  <a:srgbClr val="595959"/>
                </a:solidFill>
                <a:latin typeface="Aller" panose="02000503030000020004" pitchFamily="2" charset="-18"/>
                <a:ea typeface="Calibri" panose="020F0502020204030204" pitchFamily="34" charset="0"/>
              </a:rPr>
              <a:t>the</a:t>
            </a:r>
            <a:r>
              <a:rPr lang="sl-SI" sz="2400" dirty="0">
                <a:solidFill>
                  <a:srgbClr val="595959"/>
                </a:solidFill>
                <a:latin typeface="Aller" panose="02000503030000020004" pitchFamily="2" charset="-18"/>
                <a:ea typeface="Calibri" panose="020F0502020204030204" pitchFamily="34" charset="0"/>
              </a:rPr>
              <a:t> </a:t>
            </a:r>
            <a:r>
              <a:rPr lang="sl-SI" sz="2400" dirty="0" err="1">
                <a:solidFill>
                  <a:srgbClr val="595959"/>
                </a:solidFill>
                <a:latin typeface="Aller" panose="02000503030000020004" pitchFamily="2" charset="-18"/>
                <a:ea typeface="Calibri" panose="020F0502020204030204" pitchFamily="34" charset="0"/>
              </a:rPr>
              <a:t>research</a:t>
            </a:r>
            <a:r>
              <a:rPr lang="sl-SI" sz="2400" dirty="0">
                <a:solidFill>
                  <a:srgbClr val="595959"/>
                </a:solidFill>
                <a:effectLst/>
                <a:latin typeface="Aller" panose="02000503030000020004" pitchFamily="2" charset="-18"/>
                <a:ea typeface="Calibri" panose="020F0502020204030204" pitchFamily="34" charset="0"/>
              </a:rPr>
              <a:t>: to </a:t>
            </a:r>
            <a:r>
              <a:rPr lang="sl-SI" sz="2400" dirty="0" err="1">
                <a:solidFill>
                  <a:srgbClr val="595959"/>
                </a:solidFill>
                <a:effectLst/>
                <a:latin typeface="Aller" panose="02000503030000020004" pitchFamily="2" charset="-18"/>
                <a:ea typeface="Calibri" panose="020F0502020204030204" pitchFamily="34" charset="0"/>
              </a:rPr>
              <a:t>explore</a:t>
            </a:r>
            <a:r>
              <a:rPr lang="sl-SI" sz="2400" dirty="0">
                <a:solidFill>
                  <a:srgbClr val="595959"/>
                </a:solidFill>
                <a:effectLst/>
                <a:latin typeface="Aller" panose="02000503030000020004" pitchFamily="2" charset="-18"/>
                <a:ea typeface="Calibri" panose="020F0502020204030204" pitchFamily="34" charset="0"/>
              </a:rPr>
              <a:t> </a:t>
            </a:r>
            <a:r>
              <a:rPr lang="sl-SI" sz="2400" b="1" dirty="0" err="1">
                <a:solidFill>
                  <a:srgbClr val="595959"/>
                </a:solidFill>
                <a:effectLst/>
                <a:latin typeface="Aller" panose="02000503030000020004" pitchFamily="2" charset="-18"/>
                <a:ea typeface="Calibri" panose="020F0502020204030204" pitchFamily="34" charset="0"/>
              </a:rPr>
              <a:t>the</a:t>
            </a:r>
            <a:r>
              <a:rPr lang="sl-SI" sz="2400" b="1" dirty="0">
                <a:solidFill>
                  <a:srgbClr val="595959"/>
                </a:solidFill>
                <a:effectLst/>
                <a:latin typeface="Aller" panose="02000503030000020004" pitchFamily="2" charset="-18"/>
                <a:ea typeface="Calibri" panose="020F0502020204030204" pitchFamily="34" charset="0"/>
              </a:rPr>
              <a:t> </a:t>
            </a:r>
            <a:r>
              <a:rPr lang="sl-SI" sz="2400" b="1" dirty="0" err="1">
                <a:solidFill>
                  <a:srgbClr val="595959"/>
                </a:solidFill>
                <a:effectLst/>
                <a:latin typeface="Aller" panose="02000503030000020004" pitchFamily="2" charset="-18"/>
                <a:ea typeface="Calibri" panose="020F0502020204030204" pitchFamily="34" charset="0"/>
              </a:rPr>
              <a:t>integration</a:t>
            </a:r>
            <a:r>
              <a:rPr lang="sl-SI" sz="2400" b="1" dirty="0">
                <a:solidFill>
                  <a:srgbClr val="595959"/>
                </a:solidFill>
                <a:latin typeface="Aller" panose="02000503030000020004" pitchFamily="2" charset="-18"/>
                <a:ea typeface="Calibri" panose="020F0502020204030204" pitchFamily="34" charset="0"/>
              </a:rPr>
              <a:t> </a:t>
            </a:r>
            <a:r>
              <a:rPr lang="sl-SI" sz="2400" b="1" dirty="0" err="1">
                <a:solidFill>
                  <a:srgbClr val="595959"/>
                </a:solidFill>
                <a:latin typeface="Aller" panose="02000503030000020004" pitchFamily="2" charset="-18"/>
                <a:ea typeface="Calibri" panose="020F0502020204030204" pitchFamily="34" charset="0"/>
              </a:rPr>
              <a:t>of</a:t>
            </a:r>
            <a:r>
              <a:rPr lang="sl-SI" sz="2400" b="1" dirty="0">
                <a:solidFill>
                  <a:srgbClr val="595959"/>
                </a:solidFill>
                <a:latin typeface="Aller" panose="02000503030000020004" pitchFamily="2" charset="-18"/>
                <a:ea typeface="Calibri" panose="020F0502020204030204" pitchFamily="34" charset="0"/>
              </a:rPr>
              <a:t> migrant </a:t>
            </a:r>
            <a:r>
              <a:rPr lang="sl-SI" sz="2400" b="1" dirty="0" err="1">
                <a:solidFill>
                  <a:srgbClr val="595959"/>
                </a:solidFill>
                <a:latin typeface="Aller" panose="02000503030000020004" pitchFamily="2" charset="-18"/>
                <a:ea typeface="Calibri" panose="020F0502020204030204" pitchFamily="34" charset="0"/>
              </a:rPr>
              <a:t>children</a:t>
            </a:r>
            <a:endParaRPr lang="sl-SI" sz="2400" b="1" dirty="0">
              <a:solidFill>
                <a:srgbClr val="595959"/>
              </a:solidFill>
              <a:effectLst/>
              <a:latin typeface="Aller" panose="02000503030000020004" pitchFamily="2" charset="-18"/>
              <a:ea typeface="Calibri" panose="020F0502020204030204" pitchFamily="34" charset="0"/>
            </a:endParaRPr>
          </a:p>
          <a:p>
            <a:pPr>
              <a:spcBef>
                <a:spcPts val="1500"/>
              </a:spcBef>
            </a:pPr>
            <a:r>
              <a:rPr lang="sl-SI" sz="2400" b="1" dirty="0" err="1">
                <a:solidFill>
                  <a:srgbClr val="595959"/>
                </a:solidFill>
                <a:effectLst/>
                <a:latin typeface="Aller" panose="02000503030000020004" pitchFamily="2" charset="-18"/>
                <a:ea typeface="Calibri" panose="020F0502020204030204" pitchFamily="34" charset="0"/>
              </a:rPr>
              <a:t>Child-centred</a:t>
            </a:r>
            <a:r>
              <a:rPr lang="sl-SI" sz="2400" b="1" dirty="0">
                <a:solidFill>
                  <a:srgbClr val="595959"/>
                </a:solidFill>
                <a:effectLst/>
                <a:latin typeface="Aller" panose="02000503030000020004" pitchFamily="2" charset="-18"/>
                <a:ea typeface="Calibri" panose="020F0502020204030204" pitchFamily="34" charset="0"/>
              </a:rPr>
              <a:t> </a:t>
            </a:r>
            <a:r>
              <a:rPr lang="sl-SI" sz="2400" b="1" dirty="0" err="1">
                <a:solidFill>
                  <a:srgbClr val="595959"/>
                </a:solidFill>
                <a:effectLst/>
                <a:latin typeface="Aller" panose="02000503030000020004" pitchFamily="2" charset="-18"/>
                <a:ea typeface="Calibri" panose="020F0502020204030204" pitchFamily="34" charset="0"/>
              </a:rPr>
              <a:t>approach</a:t>
            </a:r>
            <a:r>
              <a:rPr lang="sl-SI" sz="2400" b="1" dirty="0">
                <a:solidFill>
                  <a:srgbClr val="595959"/>
                </a:solidFill>
                <a:effectLst/>
                <a:latin typeface="Aller" panose="02000503030000020004" pitchFamily="2" charset="-18"/>
                <a:ea typeface="Calibri" panose="020F0502020204030204" pitchFamily="34" charset="0"/>
              </a:rPr>
              <a:t>: </a:t>
            </a:r>
            <a:r>
              <a:rPr lang="en-US" sz="2400" dirty="0">
                <a:solidFill>
                  <a:srgbClr val="595959"/>
                </a:solidFill>
                <a:effectLst/>
                <a:latin typeface="Aller" panose="02000503030000020004" pitchFamily="2" charset="-18"/>
                <a:ea typeface="Calibri" panose="020F0502020204030204" pitchFamily="34" charset="0"/>
              </a:rPr>
              <a:t>focus was on young people`s experiences and they were considered as experts of their own lives, skillful communicators and </a:t>
            </a:r>
            <a:r>
              <a:rPr lang="en-US" sz="2400" b="1" dirty="0">
                <a:solidFill>
                  <a:srgbClr val="595959"/>
                </a:solidFill>
                <a:effectLst/>
                <a:latin typeface="Aller" panose="02000503030000020004" pitchFamily="2" charset="-18"/>
                <a:ea typeface="Calibri" panose="020F0502020204030204" pitchFamily="34" charset="0"/>
              </a:rPr>
              <a:t>meaning makers </a:t>
            </a:r>
            <a:r>
              <a:rPr lang="en-US" sz="2400" dirty="0">
                <a:solidFill>
                  <a:srgbClr val="595959"/>
                </a:solidFill>
                <a:effectLst/>
                <a:latin typeface="Aller" panose="02000503030000020004" pitchFamily="2" charset="-18"/>
                <a:ea typeface="Calibri" panose="020F0502020204030204" pitchFamily="34" charset="0"/>
              </a:rPr>
              <a:t>(Clark and Moss 2005; </a:t>
            </a:r>
            <a:r>
              <a:rPr lang="en-US" sz="2400" dirty="0" err="1">
                <a:solidFill>
                  <a:srgbClr val="595959"/>
                </a:solidFill>
                <a:effectLst/>
                <a:latin typeface="Aller" panose="02000503030000020004" pitchFamily="2" charset="-18"/>
                <a:ea typeface="Calibri" panose="020F0502020204030204" pitchFamily="34" charset="0"/>
              </a:rPr>
              <a:t>Fattore</a:t>
            </a:r>
            <a:r>
              <a:rPr lang="en-US" sz="2400" dirty="0">
                <a:solidFill>
                  <a:srgbClr val="595959"/>
                </a:solidFill>
                <a:effectLst/>
                <a:latin typeface="Aller" panose="02000503030000020004" pitchFamily="2" charset="-18"/>
                <a:ea typeface="Calibri" panose="020F0502020204030204" pitchFamily="34" charset="0"/>
              </a:rPr>
              <a:t>, Mason and Watson 2007; Gornik 2020) and as, the most relevant </a:t>
            </a:r>
            <a:r>
              <a:rPr lang="en-US" sz="2400" b="1" dirty="0">
                <a:solidFill>
                  <a:srgbClr val="595959"/>
                </a:solidFill>
                <a:effectLst/>
                <a:latin typeface="Aller" panose="02000503030000020004" pitchFamily="2" charset="-18"/>
                <a:ea typeface="Calibri" panose="020F0502020204030204" pitchFamily="34" charset="0"/>
              </a:rPr>
              <a:t>source of information </a:t>
            </a:r>
            <a:r>
              <a:rPr lang="en-US" sz="2400" dirty="0">
                <a:solidFill>
                  <a:srgbClr val="595959"/>
                </a:solidFill>
                <a:effectLst/>
                <a:latin typeface="Aller" panose="02000503030000020004" pitchFamily="2" charset="-18"/>
                <a:ea typeface="Calibri" panose="020F0502020204030204" pitchFamily="34" charset="0"/>
              </a:rPr>
              <a:t>(</a:t>
            </a:r>
            <a:r>
              <a:rPr lang="en-US" sz="2400" dirty="0" err="1">
                <a:solidFill>
                  <a:srgbClr val="595959"/>
                </a:solidFill>
                <a:effectLst/>
                <a:latin typeface="Aller" panose="02000503030000020004" pitchFamily="2" charset="-18"/>
                <a:ea typeface="Calibri" panose="020F0502020204030204" pitchFamily="34" charset="0"/>
              </a:rPr>
              <a:t>Mayeza</a:t>
            </a:r>
            <a:r>
              <a:rPr lang="en-US" sz="2400" dirty="0">
                <a:solidFill>
                  <a:srgbClr val="595959"/>
                </a:solidFill>
                <a:effectLst/>
                <a:latin typeface="Aller" panose="02000503030000020004" pitchFamily="2" charset="-18"/>
                <a:ea typeface="Calibri" panose="020F0502020204030204" pitchFamily="34" charset="0"/>
              </a:rPr>
              <a:t> 2017). </a:t>
            </a:r>
            <a:endParaRPr lang="sl-SI" sz="2400" dirty="0">
              <a:solidFill>
                <a:srgbClr val="595959"/>
              </a:solidFill>
              <a:effectLst/>
              <a:latin typeface="Aller" panose="02000503030000020004" pitchFamily="2" charset="-18"/>
              <a:ea typeface="Calibri" panose="020F0502020204030204" pitchFamily="34" charset="0"/>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9500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Methods: </a:t>
            </a:r>
            <a:r>
              <a:rPr lang="en-US" sz="2400" b="1" dirty="0">
                <a:solidFill>
                  <a:srgbClr val="595959"/>
                </a:solidFill>
                <a:effectLst/>
                <a:latin typeface="Aller" panose="02000503030000020004" pitchFamily="2" charset="-18"/>
                <a:ea typeface="Times New Roman" panose="02020603050405020304" pitchFamily="18" charset="0"/>
              </a:rPr>
              <a:t>participatory observation </a:t>
            </a:r>
            <a:r>
              <a:rPr lang="en-US" sz="2400" dirty="0">
                <a:solidFill>
                  <a:srgbClr val="595959"/>
                </a:solidFill>
                <a:effectLst/>
                <a:latin typeface="Aller" panose="02000503030000020004" pitchFamily="2" charset="-18"/>
                <a:ea typeface="Times New Roman" panose="02020603050405020304" pitchFamily="18" charset="0"/>
              </a:rPr>
              <a:t>(</a:t>
            </a:r>
            <a:r>
              <a:rPr lang="sl-SI" sz="2400" dirty="0">
                <a:solidFill>
                  <a:srgbClr val="595959"/>
                </a:solidFill>
                <a:effectLst/>
                <a:latin typeface="Aller" panose="02000503030000020004" pitchFamily="2" charset="-18"/>
                <a:ea typeface="Times New Roman" panose="02020603050405020304" pitchFamily="18" charset="0"/>
              </a:rPr>
              <a:t>15 </a:t>
            </a:r>
            <a:r>
              <a:rPr lang="en-US" sz="2400" dirty="0">
                <a:solidFill>
                  <a:srgbClr val="595959"/>
                </a:solidFill>
                <a:effectLst/>
                <a:latin typeface="Aller" panose="02000503030000020004" pitchFamily="2" charset="-18"/>
                <a:ea typeface="Times New Roman" panose="02020603050405020304" pitchFamily="18" charset="0"/>
              </a:rPr>
              <a:t>participatory observation days) and </a:t>
            </a:r>
            <a:r>
              <a:rPr lang="en-US" sz="2400" b="1" dirty="0">
                <a:solidFill>
                  <a:srgbClr val="595959"/>
                </a:solidFill>
                <a:effectLst/>
                <a:latin typeface="Aller" panose="02000503030000020004" pitchFamily="2" charset="-18"/>
                <a:ea typeface="Times New Roman" panose="02020603050405020304" pitchFamily="18" charset="0"/>
              </a:rPr>
              <a:t>collection of autobiographical life stories </a:t>
            </a:r>
            <a:r>
              <a:rPr lang="en-US" sz="2400" dirty="0">
                <a:solidFill>
                  <a:srgbClr val="595959"/>
                </a:solidFill>
                <a:effectLst/>
                <a:latin typeface="Aller" panose="02000503030000020004" pitchFamily="2" charset="-18"/>
                <a:ea typeface="Times New Roman" panose="02020603050405020304" pitchFamily="18" charset="0"/>
              </a:rPr>
              <a:t>.</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A total of </a:t>
            </a:r>
            <a:r>
              <a:rPr lang="en-US" sz="2400" b="1" dirty="0">
                <a:solidFill>
                  <a:srgbClr val="595959"/>
                </a:solidFill>
                <a:effectLst/>
                <a:latin typeface="Aller" panose="02000503030000020004" pitchFamily="2" charset="-18"/>
                <a:ea typeface="Times New Roman" panose="02020603050405020304" pitchFamily="18" charset="0"/>
              </a:rPr>
              <a:t>60 autobiographical life stories </a:t>
            </a:r>
            <a:r>
              <a:rPr lang="en-US" sz="2400" dirty="0">
                <a:solidFill>
                  <a:srgbClr val="595959"/>
                </a:solidFill>
                <a:effectLst/>
                <a:latin typeface="Aller" panose="02000503030000020004" pitchFamily="2" charset="-18"/>
                <a:ea typeface="Times New Roman" panose="02020603050405020304" pitchFamily="18" charset="0"/>
              </a:rPr>
              <a:t>were collected, but for the purpose of this paper, </a:t>
            </a:r>
            <a:r>
              <a:rPr lang="en-US" sz="2400" b="1" dirty="0">
                <a:solidFill>
                  <a:srgbClr val="595959"/>
                </a:solidFill>
                <a:effectLst/>
                <a:latin typeface="Aller" panose="02000503030000020004" pitchFamily="2" charset="-18"/>
                <a:ea typeface="Times New Roman" panose="02020603050405020304" pitchFamily="18" charset="0"/>
              </a:rPr>
              <a:t>30 of them were </a:t>
            </a:r>
            <a:r>
              <a:rPr lang="en-US" sz="2400" b="1" dirty="0" err="1">
                <a:solidFill>
                  <a:srgbClr val="595959"/>
                </a:solidFill>
                <a:effectLst/>
                <a:latin typeface="Aller" panose="02000503030000020004" pitchFamily="2" charset="-18"/>
                <a:ea typeface="Times New Roman" panose="02020603050405020304" pitchFamily="18" charset="0"/>
              </a:rPr>
              <a:t>analysed</a:t>
            </a:r>
            <a:r>
              <a:rPr lang="en-US" sz="2400" dirty="0">
                <a:solidFill>
                  <a:srgbClr val="595959"/>
                </a:solidFill>
                <a:effectLst/>
                <a:latin typeface="Aller" panose="02000503030000020004" pitchFamily="2" charset="-18"/>
                <a:ea typeface="Times New Roman" panose="02020603050405020304" pitchFamily="18" charset="0"/>
              </a:rPr>
              <a:t> in depth</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All interviews were recorded, transcribed verbatim and </a:t>
            </a:r>
            <a:r>
              <a:rPr lang="en-US" sz="2400" dirty="0" err="1">
                <a:solidFill>
                  <a:srgbClr val="595959"/>
                </a:solidFill>
                <a:effectLst/>
                <a:latin typeface="Aller" panose="02000503030000020004" pitchFamily="2" charset="-18"/>
                <a:ea typeface="Times New Roman" panose="02020603050405020304" pitchFamily="18" charset="0"/>
              </a:rPr>
              <a:t>analysed</a:t>
            </a:r>
            <a:r>
              <a:rPr lang="en-US" sz="2400" dirty="0">
                <a:solidFill>
                  <a:srgbClr val="595959"/>
                </a:solidFill>
                <a:effectLst/>
                <a:latin typeface="Aller" panose="02000503030000020004" pitchFamily="2" charset="-18"/>
                <a:ea typeface="Times New Roman" panose="02020603050405020304" pitchFamily="18" charset="0"/>
              </a:rPr>
              <a:t> in accordance with the rules of </a:t>
            </a:r>
            <a:r>
              <a:rPr lang="en-US" sz="2400" dirty="0" err="1">
                <a:solidFill>
                  <a:srgbClr val="595959"/>
                </a:solidFill>
                <a:effectLst/>
                <a:latin typeface="Aller" panose="02000503030000020004" pitchFamily="2" charset="-18"/>
                <a:ea typeface="Times New Roman" panose="02020603050405020304" pitchFamily="18" charset="0"/>
              </a:rPr>
              <a:t>analysing</a:t>
            </a:r>
            <a:r>
              <a:rPr lang="en-US" sz="2400" dirty="0">
                <a:solidFill>
                  <a:srgbClr val="595959"/>
                </a:solidFill>
                <a:effectLst/>
                <a:latin typeface="Aller" panose="02000503030000020004" pitchFamily="2" charset="-18"/>
                <a:ea typeface="Times New Roman" panose="02020603050405020304" pitchFamily="18" charset="0"/>
              </a:rPr>
              <a:t> qualitative data (</a:t>
            </a:r>
            <a:r>
              <a:rPr lang="en-US" sz="2400" dirty="0" err="1">
                <a:solidFill>
                  <a:srgbClr val="595959"/>
                </a:solidFill>
                <a:effectLst/>
                <a:latin typeface="Aller" panose="02000503030000020004" pitchFamily="2" charset="-18"/>
                <a:ea typeface="Times New Roman" panose="02020603050405020304" pitchFamily="18" charset="0"/>
              </a:rPr>
              <a:t>Mesec</a:t>
            </a:r>
            <a:r>
              <a:rPr lang="en-US" sz="2400" dirty="0">
                <a:solidFill>
                  <a:srgbClr val="595959"/>
                </a:solidFill>
                <a:effectLst/>
                <a:latin typeface="Aller" panose="02000503030000020004" pitchFamily="2" charset="-18"/>
                <a:ea typeface="Times New Roman" panose="02020603050405020304" pitchFamily="18" charset="0"/>
              </a:rPr>
              <a:t> 1998; Denzin &amp; Lincoln 2011). </a:t>
            </a:r>
          </a:p>
          <a:p>
            <a:pPr>
              <a:spcBef>
                <a:spcPts val="1500"/>
              </a:spcBef>
            </a:pPr>
            <a:r>
              <a:rPr lang="en-US" sz="2400" dirty="0">
                <a:solidFill>
                  <a:srgbClr val="595959"/>
                </a:solidFill>
                <a:effectLst/>
                <a:latin typeface="Aller" panose="02000503030000020004" pitchFamily="2" charset="-18"/>
                <a:ea typeface="Times New Roman" panose="02020603050405020304" pitchFamily="18" charset="0"/>
              </a:rPr>
              <a:t>Migrant teenagers were between 15 and 19 years old, of both genders, of different socio-economic status, cultural and ethnic backgrounds, with different academic achievements and personal interests </a:t>
            </a: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7777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r>
              <a:rPr lang="en-US" altLang="en-US" b="1" dirty="0">
                <a:solidFill>
                  <a:schemeClr val="tx1">
                    <a:lumMod val="65000"/>
                    <a:lumOff val="35000"/>
                  </a:schemeClr>
                </a:solidFill>
                <a:latin typeface="Aller" panose="02000503030000020004" pitchFamily="2" charset="-18"/>
              </a:rPr>
              <a:t>ANCHORING</a:t>
            </a: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r>
              <a:rPr lang="en-US" dirty="0">
                <a:solidFill>
                  <a:srgbClr val="595959"/>
                </a:solidFill>
                <a:latin typeface="Aller" panose="02000503030000020004" pitchFamily="2" charset="-18"/>
              </a:rPr>
              <a:t>The collected narratives highlight the </a:t>
            </a:r>
            <a:r>
              <a:rPr lang="en-US" b="1" dirty="0">
                <a:solidFill>
                  <a:srgbClr val="595959"/>
                </a:solidFill>
                <a:latin typeface="Aller" panose="02000503030000020004" pitchFamily="2" charset="-18"/>
              </a:rPr>
              <a:t>diverse anchorages of the youth</a:t>
            </a:r>
            <a:r>
              <a:rPr lang="en-US" dirty="0">
                <a:solidFill>
                  <a:srgbClr val="595959"/>
                </a:solidFill>
                <a:latin typeface="Aller" panose="02000503030000020004" pitchFamily="2" charset="-18"/>
              </a:rPr>
              <a:t>. Some are related to the process of easier integration into Slovenian society, others contribute to the </a:t>
            </a:r>
            <a:r>
              <a:rPr lang="en-US" u="sng" dirty="0">
                <a:solidFill>
                  <a:srgbClr val="595959"/>
                </a:solidFill>
                <a:latin typeface="Aller" panose="02000503030000020004" pitchFamily="2" charset="-18"/>
              </a:rPr>
              <a:t>preservation of the culture</a:t>
            </a:r>
            <a:r>
              <a:rPr lang="sl-SI" u="sng" dirty="0">
                <a:solidFill>
                  <a:srgbClr val="595959"/>
                </a:solidFill>
                <a:latin typeface="Aller" panose="02000503030000020004" pitchFamily="2" charset="-18"/>
              </a:rPr>
              <a:t> </a:t>
            </a:r>
            <a:r>
              <a:rPr lang="sl-SI" u="sng" dirty="0" err="1">
                <a:solidFill>
                  <a:srgbClr val="595959"/>
                </a:solidFill>
                <a:latin typeface="Aller" panose="02000503030000020004" pitchFamily="2" charset="-18"/>
              </a:rPr>
              <a:t>of</a:t>
            </a:r>
            <a:r>
              <a:rPr lang="sl-SI" u="sng" dirty="0">
                <a:solidFill>
                  <a:srgbClr val="595959"/>
                </a:solidFill>
                <a:latin typeface="Aller" panose="02000503030000020004" pitchFamily="2" charset="-18"/>
              </a:rPr>
              <a:t> </a:t>
            </a:r>
            <a:r>
              <a:rPr lang="sl-SI" u="sng" dirty="0" err="1">
                <a:solidFill>
                  <a:srgbClr val="595959"/>
                </a:solidFill>
                <a:latin typeface="Aller" panose="02000503030000020004" pitchFamily="2" charset="-18"/>
              </a:rPr>
              <a:t>origin</a:t>
            </a:r>
            <a:r>
              <a:rPr lang="en-US" dirty="0">
                <a:solidFill>
                  <a:srgbClr val="595959"/>
                </a:solidFill>
                <a:latin typeface="Aller" panose="02000503030000020004" pitchFamily="2" charset="-18"/>
              </a:rPr>
              <a:t>, and all anchors enable the establishment of a sense of </a:t>
            </a:r>
            <a:r>
              <a:rPr lang="en-US" b="1" u="sng" dirty="0">
                <a:solidFill>
                  <a:srgbClr val="595959"/>
                </a:solidFill>
                <a:latin typeface="Aller" panose="02000503030000020004" pitchFamily="2" charset="-18"/>
              </a:rPr>
              <a:t>rootedness, security and belonging.</a:t>
            </a:r>
            <a:endParaRPr lang="en-GB" b="1" u="sng" dirty="0">
              <a:solidFill>
                <a:srgbClr val="595959"/>
              </a:solidFill>
              <a:latin typeface="Aller" panose="02000503030000020004" pitchFamily="2" charset="-18"/>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01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sl-SI" dirty="0">
                <a:solidFill>
                  <a:srgbClr val="595959"/>
                </a:solidFill>
                <a:latin typeface="Aller" panose="02000503030000020004" pitchFamily="2" charset="-18"/>
              </a:rPr>
              <a:t>SCHOOL</a:t>
            </a:r>
            <a:r>
              <a:rPr lang="en-GB" dirty="0">
                <a:solidFill>
                  <a:srgbClr val="595959"/>
                </a:solidFill>
                <a:latin typeface="Aller" panose="02000503030000020004" pitchFamily="2" charset="-18"/>
              </a:rPr>
              <a:t> context plays a central role in connecting and anchoring in Slovenian society</a:t>
            </a:r>
            <a:r>
              <a:rPr lang="sl-SI" dirty="0">
                <a:solidFill>
                  <a:srgbClr val="595959"/>
                </a:solidFill>
                <a:latin typeface="Aller" panose="02000503030000020004" pitchFamily="2" charset="-18"/>
              </a:rPr>
              <a:t> - </a:t>
            </a:r>
            <a:r>
              <a:rPr lang="en-GB" dirty="0">
                <a:solidFill>
                  <a:srgbClr val="595959"/>
                </a:solidFill>
                <a:latin typeface="Aller" panose="02000503030000020004" pitchFamily="2" charset="-18"/>
              </a:rPr>
              <a:t>school activities and teachers were most often reported as having a crucial role in their settling, especially at the beginning</a:t>
            </a:r>
            <a:endParaRPr lang="sl-SI" dirty="0">
              <a:solidFill>
                <a:srgbClr val="595959"/>
              </a:solidFill>
              <a:latin typeface="Aller" panose="02000503030000020004" pitchFamily="2" charset="-18"/>
            </a:endParaRPr>
          </a:p>
          <a:p>
            <a:pPr>
              <a:spcBef>
                <a:spcPts val="1500"/>
              </a:spcBef>
            </a:pPr>
            <a:r>
              <a:rPr lang="en-GB" sz="2800" dirty="0">
                <a:solidFill>
                  <a:srgbClr val="595959"/>
                </a:solidFill>
                <a:effectLst/>
                <a:latin typeface="Aller" panose="02000503030000020004" pitchFamily="2" charset="-18"/>
                <a:ea typeface="Times New Roman" panose="02020603050405020304" pitchFamily="18" charset="0"/>
              </a:rPr>
              <a:t>“</a:t>
            </a:r>
            <a:r>
              <a:rPr lang="en-GB" sz="2800" i="1" dirty="0">
                <a:solidFill>
                  <a:srgbClr val="595959"/>
                </a:solidFill>
                <a:effectLst/>
                <a:latin typeface="Aller" panose="02000503030000020004" pitchFamily="2" charset="-18"/>
                <a:ea typeface="Times New Roman" panose="02020603050405020304" pitchFamily="18" charset="0"/>
              </a:rPr>
              <a:t>Yes, I had my teacher, my professor, who helped me with everything. And sometimes she came to class with me and explained what that teacher was saying, she translated everything.” </a:t>
            </a:r>
            <a:r>
              <a:rPr lang="en-GB" sz="2800" dirty="0">
                <a:solidFill>
                  <a:srgbClr val="595959"/>
                </a:solidFill>
                <a:effectLst/>
                <a:latin typeface="Aller" panose="02000503030000020004" pitchFamily="2" charset="-18"/>
                <a:ea typeface="Times New Roman" panose="02020603050405020304" pitchFamily="18" charset="0"/>
              </a:rPr>
              <a:t>(16 y/o Kosovar girl, 4 years in Slovenia).</a:t>
            </a:r>
            <a:endParaRPr lang="en-GB" dirty="0">
              <a:solidFill>
                <a:srgbClr val="595959"/>
              </a:solidFill>
              <a:latin typeface="Aller" panose="02000503030000020004" pitchFamily="2" charset="-18"/>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5104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en-GB" dirty="0">
                <a:solidFill>
                  <a:srgbClr val="595959"/>
                </a:solidFill>
                <a:latin typeface="Aller" panose="02000503030000020004" pitchFamily="2" charset="-18"/>
              </a:rPr>
              <a:t>FRIENDS are generally important in young people`s lives, they spend a lot of time with them, they are often the ones they </a:t>
            </a:r>
            <a:r>
              <a:rPr lang="en-GB" b="1" dirty="0">
                <a:solidFill>
                  <a:srgbClr val="595959"/>
                </a:solidFill>
                <a:latin typeface="Aller" panose="02000503030000020004" pitchFamily="2" charset="-18"/>
              </a:rPr>
              <a:t>can confide in</a:t>
            </a:r>
            <a:r>
              <a:rPr lang="en-GB" dirty="0">
                <a:solidFill>
                  <a:srgbClr val="595959"/>
                </a:solidFill>
                <a:latin typeface="Aller" panose="02000503030000020004" pitchFamily="2" charset="-18"/>
              </a:rPr>
              <a:t>. Friends offer support </a:t>
            </a:r>
            <a:r>
              <a:rPr lang="en-GB" b="1" dirty="0">
                <a:solidFill>
                  <a:srgbClr val="595959"/>
                </a:solidFill>
                <a:latin typeface="Aller" panose="02000503030000020004" pitchFamily="2" charset="-18"/>
              </a:rPr>
              <a:t>with language learning </a:t>
            </a:r>
            <a:r>
              <a:rPr lang="en-GB" dirty="0">
                <a:solidFill>
                  <a:srgbClr val="595959"/>
                </a:solidFill>
                <a:latin typeface="Aller" panose="02000503030000020004" pitchFamily="2" charset="-18"/>
              </a:rPr>
              <a:t>and </a:t>
            </a:r>
            <a:r>
              <a:rPr lang="en-GB" b="1" dirty="0">
                <a:solidFill>
                  <a:srgbClr val="595959"/>
                </a:solidFill>
                <a:latin typeface="Aller" panose="02000503030000020004" pitchFamily="2" charset="-18"/>
              </a:rPr>
              <a:t>adapting to the new environment</a:t>
            </a:r>
            <a:r>
              <a:rPr lang="en-GB" dirty="0">
                <a:solidFill>
                  <a:srgbClr val="595959"/>
                </a:solidFill>
                <a:latin typeface="Aller" panose="02000503030000020004" pitchFamily="2" charset="-18"/>
              </a:rPr>
              <a:t>, overcoming the initial difficulties: </a:t>
            </a:r>
            <a:endParaRPr lang="sl-SI" dirty="0">
              <a:solidFill>
                <a:srgbClr val="595959"/>
              </a:solidFill>
              <a:latin typeface="Aller" panose="02000503030000020004" pitchFamily="2" charset="-18"/>
            </a:endParaRPr>
          </a:p>
          <a:p>
            <a:pPr>
              <a:spcBef>
                <a:spcPts val="1500"/>
              </a:spcBef>
            </a:pPr>
            <a:r>
              <a:rPr lang="en-GB" i="1" dirty="0">
                <a:solidFill>
                  <a:srgbClr val="595959"/>
                </a:solidFill>
                <a:latin typeface="Aller" panose="02000503030000020004" pitchFamily="2" charset="-18"/>
              </a:rPr>
              <a:t>“I met a friend who helped me a lot with the language because I didn't know Slovenian yet. And he, because he was like that, he connected with everybody, connected me with others and it was much easier for me to adapt to society and the way of life here.” </a:t>
            </a:r>
            <a:r>
              <a:rPr lang="en-GB" dirty="0">
                <a:solidFill>
                  <a:srgbClr val="595959"/>
                </a:solidFill>
                <a:latin typeface="Aller" panose="02000503030000020004" pitchFamily="2" charset="-18"/>
              </a:rPr>
              <a:t>(18 y/o, Serbian boy, 10 years in Slovenia). </a:t>
            </a: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379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59867"/>
            <a:ext cx="10515600" cy="4321190"/>
          </a:xfrm>
        </p:spPr>
        <p:txBody>
          <a:bodyPr/>
          <a:lstStyle/>
          <a:p>
            <a:pPr>
              <a:spcBef>
                <a:spcPts val="1500"/>
              </a:spcBef>
            </a:pPr>
            <a:r>
              <a:rPr lang="en-GB" sz="2800" dirty="0">
                <a:solidFill>
                  <a:srgbClr val="595959"/>
                </a:solidFill>
                <a:effectLst/>
                <a:ea typeface="Times New Roman" panose="02020603050405020304" pitchFamily="18" charset="0"/>
              </a:rPr>
              <a:t>LANGUAGE is an important anchor from different perspectives. The </a:t>
            </a:r>
            <a:r>
              <a:rPr lang="en-GB" sz="2800" b="1" dirty="0">
                <a:solidFill>
                  <a:srgbClr val="595959"/>
                </a:solidFill>
                <a:effectLst/>
                <a:ea typeface="Times New Roman" panose="02020603050405020304" pitchFamily="18" charset="0"/>
              </a:rPr>
              <a:t>acquisition of Slovenian language </a:t>
            </a:r>
            <a:r>
              <a:rPr lang="en-GB" sz="2800" dirty="0">
                <a:solidFill>
                  <a:srgbClr val="595959"/>
                </a:solidFill>
                <a:effectLst/>
                <a:ea typeface="Times New Roman" panose="02020603050405020304" pitchFamily="18" charset="0"/>
              </a:rPr>
              <a:t>plays an important anchoring role, it enables to make connections with other pupils, to interact and express or even stand up for themselves. </a:t>
            </a:r>
            <a:endParaRPr lang="sl-SI" sz="2800" dirty="0">
              <a:solidFill>
                <a:srgbClr val="595959"/>
              </a:solidFill>
              <a:effectLst/>
              <a:latin typeface="Aller" panose="02000503030000020004"/>
              <a:ea typeface="Times New Roman" panose="02020603050405020304" pitchFamily="18" charset="0"/>
            </a:endParaRPr>
          </a:p>
          <a:p>
            <a:pPr>
              <a:spcBef>
                <a:spcPts val="1500"/>
              </a:spcBef>
            </a:pPr>
            <a:r>
              <a:rPr lang="sl-SI" i="1" dirty="0">
                <a:solidFill>
                  <a:srgbClr val="595959"/>
                </a:solidFill>
                <a:latin typeface="Aller" panose="02000503030000020004"/>
              </a:rPr>
              <a:t>“</a:t>
            </a:r>
            <a:r>
              <a:rPr lang="en-US" i="1" dirty="0">
                <a:solidFill>
                  <a:srgbClr val="595959"/>
                </a:solidFill>
              </a:rPr>
              <a:t>In the beginning it was a little difficult because I didn’t know the language and I didn’t have any friends to talk to in order to get used to the language. It’s different now because I can understand and talk to everyone/…/ Now I can talk to my classmates, I can give back to them when they laugh at someone.” </a:t>
            </a:r>
            <a:r>
              <a:rPr lang="en-US" sz="2800" dirty="0">
                <a:solidFill>
                  <a:srgbClr val="595959"/>
                </a:solidFill>
                <a:effectLst/>
                <a:latin typeface="+mj-lt"/>
                <a:ea typeface="Times New Roman" panose="02020603050405020304" pitchFamily="18" charset="0"/>
              </a:rPr>
              <a:t>(</a:t>
            </a:r>
            <a:r>
              <a:rPr lang="en-US" sz="2800" dirty="0">
                <a:solidFill>
                  <a:srgbClr val="595959"/>
                </a:solidFill>
                <a:effectLst/>
                <a:latin typeface="Calibri" panose="020F0502020204030204" pitchFamily="34" charset="0"/>
                <a:ea typeface="Times New Roman" panose="02020603050405020304" pitchFamily="18" charset="0"/>
                <a:cs typeface="Calibri" panose="020F0502020204030204" pitchFamily="34" charset="0"/>
              </a:rPr>
              <a:t>17 y/o Macedonian girl, 1,5 years in Slovenia).</a:t>
            </a:r>
            <a:endParaRPr lang="en-GB" dirty="0">
              <a:solidFill>
                <a:srgbClr val="595959"/>
              </a:solidFill>
              <a:latin typeface="Calibri" panose="020F0502020204030204" pitchFamily="34" charset="0"/>
              <a:cs typeface="Calibri" panose="020F0502020204030204" pitchFamily="34" charset="0"/>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060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br>
              <a:rPr lang="sl-SI" altLang="en-US" b="1" dirty="0">
                <a:solidFill>
                  <a:schemeClr val="tx1">
                    <a:lumMod val="65000"/>
                    <a:lumOff val="35000"/>
                  </a:schemeClr>
                </a:solidFill>
                <a:latin typeface="Aller" panose="02000503030000020004" pitchFamily="2" charset="-18"/>
              </a:rPr>
            </a:br>
            <a:br>
              <a:rPr lang="en-US" altLang="en-US" b="1" dirty="0">
                <a:solidFill>
                  <a:schemeClr val="tx1">
                    <a:lumMod val="65000"/>
                    <a:lumOff val="35000"/>
                  </a:schemeClr>
                </a:solidFill>
                <a:latin typeface="Aller" panose="02000503030000020004" pitchFamily="2" charset="-18"/>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121911"/>
            <a:ext cx="10515600" cy="4321190"/>
          </a:xfrm>
        </p:spPr>
        <p:txBody>
          <a:bodyPr/>
          <a:lstStyle/>
          <a:p>
            <a:pPr>
              <a:spcBef>
                <a:spcPts val="1500"/>
              </a:spcBef>
            </a:pPr>
            <a:r>
              <a:rPr lang="en-US" sz="2800" dirty="0">
                <a:solidFill>
                  <a:srgbClr val="595959"/>
                </a:solidFill>
                <a:effectLst/>
                <a:latin typeface="Aller" panose="02000503030000020004" pitchFamily="2" charset="-18"/>
                <a:ea typeface="Times New Roman" panose="02020603050405020304" pitchFamily="18" charset="0"/>
              </a:rPr>
              <a:t>The importance of additional SLOVENE LANGUAGE LESSONS</a:t>
            </a:r>
            <a:r>
              <a:rPr lang="en-US" sz="2800" b="1" dirty="0">
                <a:solidFill>
                  <a:srgbClr val="595959"/>
                </a:solidFill>
                <a:effectLst/>
                <a:latin typeface="Aller" panose="02000503030000020004" pitchFamily="2" charset="-18"/>
                <a:ea typeface="Times New Roman" panose="02020603050405020304" pitchFamily="18" charset="0"/>
              </a:rPr>
              <a:t>, </a:t>
            </a:r>
            <a:r>
              <a:rPr lang="en-US" sz="2800" dirty="0">
                <a:solidFill>
                  <a:srgbClr val="595959"/>
                </a:solidFill>
                <a:effectLst/>
                <a:latin typeface="Aller" panose="02000503030000020004" pitchFamily="2" charset="-18"/>
                <a:ea typeface="Times New Roman" panose="02020603050405020304" pitchFamily="18" charset="0"/>
              </a:rPr>
              <a:t>not only in the process of learning the language, </a:t>
            </a:r>
            <a:r>
              <a:rPr lang="en-US" sz="2800" b="1" dirty="0">
                <a:solidFill>
                  <a:srgbClr val="595959"/>
                </a:solidFill>
                <a:effectLst/>
                <a:latin typeface="Aller" panose="02000503030000020004" pitchFamily="2" charset="-18"/>
                <a:ea typeface="Times New Roman" panose="02020603050405020304" pitchFamily="18" charset="0"/>
              </a:rPr>
              <a:t>but as a place for</a:t>
            </a:r>
            <a:r>
              <a:rPr lang="sl-SI" sz="2800" b="1" dirty="0">
                <a:solidFill>
                  <a:srgbClr val="595959"/>
                </a:solidFill>
                <a:effectLst/>
                <a:latin typeface="Aller" panose="02000503030000020004" pitchFamily="2" charset="-18"/>
                <a:ea typeface="Times New Roman" panose="02020603050405020304" pitchFamily="18" charset="0"/>
              </a:rPr>
              <a:t> </a:t>
            </a:r>
            <a:r>
              <a:rPr lang="sl-SI" sz="2800" b="1" dirty="0" err="1">
                <a:solidFill>
                  <a:srgbClr val="595959"/>
                </a:solidFill>
                <a:effectLst/>
                <a:latin typeface="Aller" panose="02000503030000020004" pitchFamily="2" charset="-18"/>
                <a:ea typeface="Times New Roman" panose="02020603050405020304" pitchFamily="18" charset="0"/>
              </a:rPr>
              <a:t>teenage</a:t>
            </a:r>
            <a:r>
              <a:rPr lang="en-US" sz="2800" b="1" dirty="0">
                <a:solidFill>
                  <a:srgbClr val="595959"/>
                </a:solidFill>
                <a:effectLst/>
                <a:latin typeface="Aller" panose="02000503030000020004" pitchFamily="2" charset="-18"/>
                <a:ea typeface="Times New Roman" panose="02020603050405020304" pitchFamily="18" charset="0"/>
              </a:rPr>
              <a:t> </a:t>
            </a:r>
            <a:r>
              <a:rPr lang="sl-SI" b="1" dirty="0" err="1">
                <a:solidFill>
                  <a:srgbClr val="595959"/>
                </a:solidFill>
                <a:latin typeface="Aller" panose="02000503030000020004" pitchFamily="2" charset="-18"/>
                <a:ea typeface="Times New Roman" panose="02020603050405020304" pitchFamily="18" charset="0"/>
              </a:rPr>
              <a:t>migrants</a:t>
            </a:r>
            <a:r>
              <a:rPr lang="en-US" sz="2800" b="1" dirty="0">
                <a:solidFill>
                  <a:srgbClr val="595959"/>
                </a:solidFill>
                <a:effectLst/>
                <a:latin typeface="Aller" panose="02000503030000020004" pitchFamily="2" charset="-18"/>
                <a:ea typeface="Times New Roman" panose="02020603050405020304" pitchFamily="18" charset="0"/>
              </a:rPr>
              <a:t> to meet other young </a:t>
            </a:r>
            <a:r>
              <a:rPr lang="sl-SI" sz="2800" b="1" dirty="0" err="1">
                <a:solidFill>
                  <a:srgbClr val="595959"/>
                </a:solidFill>
                <a:effectLst/>
                <a:latin typeface="Aller" panose="02000503030000020004" pitchFamily="2" charset="-18"/>
                <a:ea typeface="Times New Roman" panose="02020603050405020304" pitchFamily="18" charset="0"/>
              </a:rPr>
              <a:t>migrants</a:t>
            </a:r>
            <a:r>
              <a:rPr lang="en-US" sz="2800" b="1" dirty="0">
                <a:solidFill>
                  <a:srgbClr val="595959"/>
                </a:solidFill>
                <a:effectLst/>
                <a:latin typeface="Aller" panose="02000503030000020004" pitchFamily="2" charset="-18"/>
                <a:ea typeface="Times New Roman" panose="02020603050405020304" pitchFamily="18" charset="0"/>
              </a:rPr>
              <a:t> </a:t>
            </a:r>
            <a:r>
              <a:rPr lang="en-US" sz="2800" dirty="0">
                <a:solidFill>
                  <a:srgbClr val="595959"/>
                </a:solidFill>
                <a:effectLst/>
                <a:latin typeface="Aller" panose="02000503030000020004" pitchFamily="2" charset="-18"/>
                <a:ea typeface="Times New Roman" panose="02020603050405020304" pitchFamily="18" charset="0"/>
              </a:rPr>
              <a:t>with a similar experience. </a:t>
            </a:r>
            <a:endParaRPr lang="sl-SI" sz="2800" dirty="0">
              <a:solidFill>
                <a:srgbClr val="595959"/>
              </a:solidFill>
              <a:effectLst/>
              <a:latin typeface="Aller" panose="02000503030000020004" pitchFamily="2" charset="-18"/>
              <a:ea typeface="Times New Roman" panose="02020603050405020304" pitchFamily="18" charset="0"/>
            </a:endParaRPr>
          </a:p>
          <a:p>
            <a:pPr>
              <a:spcBef>
                <a:spcPts val="1500"/>
              </a:spcBef>
            </a:pPr>
            <a:r>
              <a:rPr lang="en-US" sz="2800" dirty="0">
                <a:solidFill>
                  <a:srgbClr val="595959"/>
                </a:solidFill>
                <a:effectLst/>
                <a:latin typeface="Aller" panose="02000503030000020004" pitchFamily="2" charset="-18"/>
                <a:ea typeface="Times New Roman" panose="02020603050405020304" pitchFamily="18" charset="0"/>
              </a:rPr>
              <a:t>Teenagers also highlighted other activities organized specifically for immigrants as important:</a:t>
            </a:r>
            <a:endParaRPr lang="sl-SI" sz="2800" dirty="0">
              <a:solidFill>
                <a:srgbClr val="595959"/>
              </a:solidFill>
              <a:effectLst/>
              <a:latin typeface="Aller" panose="02000503030000020004" pitchFamily="2" charset="-18"/>
              <a:ea typeface="Times New Roman" panose="02020603050405020304" pitchFamily="18" charset="0"/>
            </a:endParaRPr>
          </a:p>
          <a:p>
            <a:pPr>
              <a:spcBef>
                <a:spcPts val="1500"/>
              </a:spcBef>
            </a:pPr>
            <a:r>
              <a:rPr lang="en-GB" sz="2800" dirty="0">
                <a:solidFill>
                  <a:srgbClr val="595959"/>
                </a:solidFill>
                <a:effectLst/>
                <a:ea typeface="Times New Roman" panose="02020603050405020304" pitchFamily="18" charset="0"/>
              </a:rPr>
              <a:t>“</a:t>
            </a:r>
            <a:r>
              <a:rPr lang="en-GB" sz="2800" i="1" dirty="0">
                <a:solidFill>
                  <a:srgbClr val="595959"/>
                </a:solidFill>
                <a:effectLst/>
                <a:ea typeface="Times New Roman" panose="02020603050405020304" pitchFamily="18" charset="0"/>
              </a:rPr>
              <a:t>There were various courses in the school that helped us - mostly foreigners, there were children from all countries. That was very nice, because it allowed us to learn more and they did not just throw us in the place and then…help yourself</a:t>
            </a:r>
            <a:r>
              <a:rPr lang="en-GB" sz="2800" dirty="0">
                <a:solidFill>
                  <a:srgbClr val="595959"/>
                </a:solidFill>
                <a:effectLst/>
                <a:ea typeface="Times New Roman" panose="02020603050405020304" pitchFamily="18" charset="0"/>
              </a:rPr>
              <a:t>. </a:t>
            </a:r>
            <a:r>
              <a:rPr lang="en-GB" sz="2800" i="1" dirty="0">
                <a:solidFill>
                  <a:srgbClr val="595959"/>
                </a:solidFill>
                <a:effectLst/>
                <a:ea typeface="Times New Roman" panose="02020603050405020304" pitchFamily="18" charset="0"/>
              </a:rPr>
              <a:t>It helped me, I don`t know how it was with the others.” </a:t>
            </a:r>
            <a:r>
              <a:rPr lang="en-GB" sz="2800" dirty="0">
                <a:solidFill>
                  <a:srgbClr val="595959"/>
                </a:solidFill>
                <a:effectLst/>
                <a:ea typeface="Times New Roman" panose="02020603050405020304" pitchFamily="18" charset="0"/>
              </a:rPr>
              <a:t>(16 y/o, Bosnian girl, 4 years in Slovenia). </a:t>
            </a:r>
            <a:endParaRPr lang="en-GB" dirty="0">
              <a:solidFill>
                <a:srgbClr val="595959"/>
              </a:solidFill>
            </a:endParaRPr>
          </a:p>
          <a:p>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7751738"/>
      </p:ext>
    </p:extLst>
  </p:cSld>
  <p:clrMapOvr>
    <a:masterClrMapping/>
  </p:clrMapOvr>
</p:sld>
</file>

<file path=ppt/theme/theme1.xml><?xml version="1.0" encoding="utf-8"?>
<a:theme xmlns:a="http://schemas.openxmlformats.org/drawingml/2006/main" name="Officeova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create2019" id="{CCF1BFD9-B871-9744-A8BB-79C615A53FF7}" vid="{2342EC4B-B724-5445-B918-AD90B35F0FBD}"/>
    </a:ext>
  </a:extLst>
</a:theme>
</file>

<file path=docProps/app.xml><?xml version="1.0" encoding="utf-8"?>
<Properties xmlns="http://schemas.openxmlformats.org/officeDocument/2006/extended-properties" xmlns:vt="http://schemas.openxmlformats.org/officeDocument/2006/docPropsVTypes">
  <Template/>
  <TotalTime>2036</TotalTime>
  <Words>1756</Words>
  <Application>Microsoft Office PowerPoint</Application>
  <PresentationFormat>Širokozaslonsko</PresentationFormat>
  <Paragraphs>63</Paragraphs>
  <Slides>17</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17</vt:i4>
      </vt:variant>
    </vt:vector>
  </HeadingPairs>
  <TitlesOfParts>
    <vt:vector size="22" baseType="lpstr">
      <vt:lpstr>Aller</vt:lpstr>
      <vt:lpstr>Arial</vt:lpstr>
      <vt:lpstr>Calibri</vt:lpstr>
      <vt:lpstr>Calibri Light</vt:lpstr>
      <vt:lpstr>Officeova tema</vt:lpstr>
      <vt:lpstr>„I NEVER FELT THAT I AM FROM A FOREIGN COUNTRY”  Multifaceted Nature of Migrant Children  Identifications and Belongings</vt:lpstr>
      <vt:lpstr>INTRODUCTION</vt:lpstr>
      <vt:lpstr>METHODOLOGY</vt:lpstr>
      <vt:lpstr>PowerPointova predstavitev</vt:lpstr>
      <vt:lpstr> ANCHORING </vt:lpstr>
      <vt:lpstr>  </vt:lpstr>
      <vt:lpstr>  </vt:lpstr>
      <vt:lpstr>  </vt:lpstr>
      <vt:lpstr>  </vt:lpstr>
      <vt:lpstr>  </vt:lpstr>
      <vt:lpstr>  </vt:lpstr>
      <vt:lpstr>  </vt:lpstr>
      <vt:lpstr>  </vt:lpstr>
      <vt:lpstr>  </vt:lpstr>
      <vt:lpstr>  </vt:lpstr>
      <vt:lpstr>CONCLUSION</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Barbara Gornik</dc:creator>
  <cp:lastModifiedBy>Zorana Medarić</cp:lastModifiedBy>
  <cp:revision>65</cp:revision>
  <dcterms:created xsi:type="dcterms:W3CDTF">2019-03-28T12:29:31Z</dcterms:created>
  <dcterms:modified xsi:type="dcterms:W3CDTF">2021-11-20T17:01:25Z</dcterms:modified>
</cp:coreProperties>
</file>