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64" r:id="rId3"/>
    <p:sldId id="282" r:id="rId4"/>
    <p:sldId id="284" r:id="rId5"/>
    <p:sldId id="281" r:id="rId6"/>
    <p:sldId id="285" r:id="rId7"/>
    <p:sldId id="266" r:id="rId8"/>
    <p:sldId id="286" r:id="rId9"/>
    <p:sldId id="287" r:id="rId10"/>
    <p:sldId id="288" r:id="rId11"/>
    <p:sldId id="289" r:id="rId12"/>
    <p:sldId id="267" r:id="rId13"/>
    <p:sldId id="290" r:id="rId14"/>
    <p:sldId id="270" r:id="rId15"/>
    <p:sldId id="271" r:id="rId16"/>
    <p:sldId id="272" r:id="rId17"/>
    <p:sldId id="273" r:id="rId18"/>
    <p:sldId id="274" r:id="rId19"/>
    <p:sldId id="275" r:id="rId20"/>
    <p:sldId id="269" r:id="rId21"/>
    <p:sldId id="278" r:id="rId22"/>
    <p:sldId id="291" r:id="rId23"/>
    <p:sldId id="279" r:id="rId24"/>
  </p:sldIdLst>
  <p:sldSz cx="12192000" cy="6858000"/>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521415D9-36F7-43E2-AB2F-B90AF26B5E84}">
      <p14:sectionLst xmlns:p14="http://schemas.microsoft.com/office/powerpoint/2010/main">
        <p14:section name="Privzeti razdelek" id="{0C9DE60F-054B-49E5-8CAB-EB2FE4154483}">
          <p14:sldIdLst>
            <p14:sldId id="256"/>
            <p14:sldId id="264"/>
            <p14:sldId id="282"/>
            <p14:sldId id="284"/>
            <p14:sldId id="281"/>
            <p14:sldId id="285"/>
            <p14:sldId id="266"/>
            <p14:sldId id="286"/>
            <p14:sldId id="287"/>
            <p14:sldId id="288"/>
            <p14:sldId id="289"/>
            <p14:sldId id="267"/>
            <p14:sldId id="290"/>
            <p14:sldId id="270"/>
          </p14:sldIdLst>
        </p14:section>
        <p14:section name="Odsek brez naslova" id="{A791CEB2-283B-465D-85F2-67D957D1F66C}">
          <p14:sldIdLst>
            <p14:sldId id="271"/>
            <p14:sldId id="272"/>
          </p14:sldIdLst>
        </p14:section>
        <p14:section name="Odsek brez naslova" id="{415CC59E-8689-4B54-B453-6C3B693D88A0}">
          <p14:sldIdLst>
            <p14:sldId id="273"/>
            <p14:sldId id="274"/>
            <p14:sldId id="275"/>
            <p14:sldId id="269"/>
            <p14:sldId id="278"/>
            <p14:sldId id="291"/>
            <p14:sldId id="27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7"/>
    <p:restoredTop sz="94880" autoAdjust="0"/>
  </p:normalViewPr>
  <p:slideViewPr>
    <p:cSldViewPr snapToGrid="0" snapToObjects="1">
      <p:cViewPr varScale="1">
        <p:scale>
          <a:sx n="79" d="100"/>
          <a:sy n="79" d="100"/>
        </p:scale>
        <p:origin x="653"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95BDFD-B05D-3B43-9E4A-28404AF4DDC8}" type="datetimeFigureOut">
              <a:rPr lang="en-SI" smtClean="0"/>
              <a:t>11/22/2021</a:t>
            </a:fld>
            <a:endParaRPr lang="en-S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D4DA77-BCA9-5F40-9EAC-A58C78C8C888}" type="slidenum">
              <a:rPr lang="en-SI" smtClean="0"/>
              <a:t>‹#›</a:t>
            </a:fld>
            <a:endParaRPr lang="en-SI"/>
          </a:p>
        </p:txBody>
      </p:sp>
    </p:spTree>
    <p:extLst>
      <p:ext uri="{BB962C8B-B14F-4D97-AF65-F5344CB8AC3E}">
        <p14:creationId xmlns:p14="http://schemas.microsoft.com/office/powerpoint/2010/main" val="894957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60D4DA77-BCA9-5F40-9EAC-A58C78C8C888}" type="slidenum">
              <a:rPr lang="en-SI" smtClean="0"/>
              <a:t>5</a:t>
            </a:fld>
            <a:endParaRPr lang="en-SI"/>
          </a:p>
        </p:txBody>
      </p:sp>
    </p:spTree>
    <p:extLst>
      <p:ext uri="{BB962C8B-B14F-4D97-AF65-F5344CB8AC3E}">
        <p14:creationId xmlns:p14="http://schemas.microsoft.com/office/powerpoint/2010/main" val="514015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fld id="{60D4DA77-BCA9-5F40-9EAC-A58C78C8C888}" type="slidenum">
              <a:rPr lang="en-SI" smtClean="0"/>
              <a:t>21</a:t>
            </a:fld>
            <a:endParaRPr lang="en-SI"/>
          </a:p>
        </p:txBody>
      </p:sp>
    </p:spTree>
    <p:extLst>
      <p:ext uri="{BB962C8B-B14F-4D97-AF65-F5344CB8AC3E}">
        <p14:creationId xmlns:p14="http://schemas.microsoft.com/office/powerpoint/2010/main" val="1283603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I"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0D4DA77-BCA9-5F40-9EAC-A58C78C8C888}" type="slidenum">
              <a:rPr kumimoji="0" lang="en-SI"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SI"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149879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0755D-D595-3645-8CF3-4C690A65B6DB}"/>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endParaRPr lang="en-US"/>
          </a:p>
        </p:txBody>
      </p:sp>
      <p:sp>
        <p:nvSpPr>
          <p:cNvPr id="3" name="Subtitle 2">
            <a:extLst>
              <a:ext uri="{FF2B5EF4-FFF2-40B4-BE49-F238E27FC236}">
                <a16:creationId xmlns:a16="http://schemas.microsoft.com/office/drawing/2014/main" id="{AC7128F5-FDF5-DB4E-9AA9-7773D76970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endParaRPr lang="en-US"/>
          </a:p>
        </p:txBody>
      </p:sp>
      <p:sp>
        <p:nvSpPr>
          <p:cNvPr id="4" name="Date Placeholder 3">
            <a:extLst>
              <a:ext uri="{FF2B5EF4-FFF2-40B4-BE49-F238E27FC236}">
                <a16:creationId xmlns:a16="http://schemas.microsoft.com/office/drawing/2014/main" id="{1E06A61F-F72B-4ABF-8BFE-60E9AB091A2F}"/>
              </a:ext>
            </a:extLst>
          </p:cNvPr>
          <p:cNvSpPr>
            <a:spLocks noGrp="1"/>
          </p:cNvSpPr>
          <p:nvPr>
            <p:ph type="dt" sz="half" idx="10"/>
          </p:nvPr>
        </p:nvSpPr>
        <p:spPr/>
        <p:txBody>
          <a:bodyPr/>
          <a:lstStyle>
            <a:lvl1pPr>
              <a:defRPr/>
            </a:lvl1pPr>
          </a:lstStyle>
          <a:p>
            <a:pPr>
              <a:defRPr/>
            </a:pPr>
            <a:fld id="{A7691073-A88C-4C04-AEE2-40E54DF2655A}" type="datetimeFigureOut">
              <a:rPr lang="en-US"/>
              <a:pPr>
                <a:defRPr/>
              </a:pPr>
              <a:t>11/22/2021</a:t>
            </a:fld>
            <a:endParaRPr lang="en-US"/>
          </a:p>
        </p:txBody>
      </p:sp>
      <p:sp>
        <p:nvSpPr>
          <p:cNvPr id="5" name="Footer Placeholder 4">
            <a:extLst>
              <a:ext uri="{FF2B5EF4-FFF2-40B4-BE49-F238E27FC236}">
                <a16:creationId xmlns:a16="http://schemas.microsoft.com/office/drawing/2014/main" id="{FD784865-229E-4C57-83AA-673276A31F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F1D0A30-D874-40BD-80F7-44107393CAA3}"/>
              </a:ext>
            </a:extLst>
          </p:cNvPr>
          <p:cNvSpPr>
            <a:spLocks noGrp="1"/>
          </p:cNvSpPr>
          <p:nvPr>
            <p:ph type="sldNum" sz="quarter" idx="12"/>
          </p:nvPr>
        </p:nvSpPr>
        <p:spPr/>
        <p:txBody>
          <a:bodyPr/>
          <a:lstStyle>
            <a:lvl1pPr>
              <a:defRPr/>
            </a:lvl1pPr>
          </a:lstStyle>
          <a:p>
            <a:pPr>
              <a:defRPr/>
            </a:pPr>
            <a:fld id="{EFC39037-D08E-4010-822A-610CD706C5EA}" type="slidenum">
              <a:rPr lang="en-US"/>
              <a:pPr>
                <a:defRPr/>
              </a:pPr>
              <a:t>‹#›</a:t>
            </a:fld>
            <a:endParaRPr lang="en-US"/>
          </a:p>
        </p:txBody>
      </p:sp>
    </p:spTree>
    <p:extLst>
      <p:ext uri="{BB962C8B-B14F-4D97-AF65-F5344CB8AC3E}">
        <p14:creationId xmlns:p14="http://schemas.microsoft.com/office/powerpoint/2010/main" val="383835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DE861-D2AA-7546-8C51-09DA0296C4B0}"/>
              </a:ext>
            </a:extLst>
          </p:cNvPr>
          <p:cNvSpPr>
            <a:spLocks noGrp="1"/>
          </p:cNvSpPr>
          <p:nvPr>
            <p:ph type="title"/>
          </p:nvPr>
        </p:nvSpPr>
        <p:spPr/>
        <p:txBody>
          <a:bodyPr/>
          <a:lstStyle/>
          <a:p>
            <a:r>
              <a:rPr lang="sl-SI"/>
              <a:t>Kliknite, če želite urediti slog naslova matrice</a:t>
            </a:r>
            <a:endParaRPr lang="en-US"/>
          </a:p>
        </p:txBody>
      </p:sp>
      <p:sp>
        <p:nvSpPr>
          <p:cNvPr id="3" name="Vertical Text Placeholder 2">
            <a:extLst>
              <a:ext uri="{FF2B5EF4-FFF2-40B4-BE49-F238E27FC236}">
                <a16:creationId xmlns:a16="http://schemas.microsoft.com/office/drawing/2014/main" id="{8E4D345F-2EDA-D849-8AF2-0D4D17782BF3}"/>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a:extLst>
              <a:ext uri="{FF2B5EF4-FFF2-40B4-BE49-F238E27FC236}">
                <a16:creationId xmlns:a16="http://schemas.microsoft.com/office/drawing/2014/main" id="{DE26545E-EA1E-495F-ADCD-5562D197D89F}"/>
              </a:ext>
            </a:extLst>
          </p:cNvPr>
          <p:cNvSpPr>
            <a:spLocks noGrp="1"/>
          </p:cNvSpPr>
          <p:nvPr>
            <p:ph type="dt" sz="half" idx="10"/>
          </p:nvPr>
        </p:nvSpPr>
        <p:spPr/>
        <p:txBody>
          <a:bodyPr/>
          <a:lstStyle>
            <a:lvl1pPr>
              <a:defRPr/>
            </a:lvl1pPr>
          </a:lstStyle>
          <a:p>
            <a:pPr>
              <a:defRPr/>
            </a:pPr>
            <a:fld id="{48FA89B7-10FB-4023-8B2E-4D21B9218338}" type="datetimeFigureOut">
              <a:rPr lang="en-US"/>
              <a:pPr>
                <a:defRPr/>
              </a:pPr>
              <a:t>11/22/2021</a:t>
            </a:fld>
            <a:endParaRPr lang="en-US"/>
          </a:p>
        </p:txBody>
      </p:sp>
      <p:sp>
        <p:nvSpPr>
          <p:cNvPr id="5" name="Footer Placeholder 4">
            <a:extLst>
              <a:ext uri="{FF2B5EF4-FFF2-40B4-BE49-F238E27FC236}">
                <a16:creationId xmlns:a16="http://schemas.microsoft.com/office/drawing/2014/main" id="{4AC112AF-8F5C-4AC4-B50D-2E33D470D87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173773A-36B5-4504-ADE8-57C41BB80541}"/>
              </a:ext>
            </a:extLst>
          </p:cNvPr>
          <p:cNvSpPr>
            <a:spLocks noGrp="1"/>
          </p:cNvSpPr>
          <p:nvPr>
            <p:ph type="sldNum" sz="quarter" idx="12"/>
          </p:nvPr>
        </p:nvSpPr>
        <p:spPr/>
        <p:txBody>
          <a:bodyPr/>
          <a:lstStyle>
            <a:lvl1pPr>
              <a:defRPr/>
            </a:lvl1pPr>
          </a:lstStyle>
          <a:p>
            <a:pPr>
              <a:defRPr/>
            </a:pPr>
            <a:fld id="{DAC3F21B-2D4D-496A-92EE-2B3F4A07E735}" type="slidenum">
              <a:rPr lang="en-US"/>
              <a:pPr>
                <a:defRPr/>
              </a:pPr>
              <a:t>‹#›</a:t>
            </a:fld>
            <a:endParaRPr lang="en-US"/>
          </a:p>
        </p:txBody>
      </p:sp>
    </p:spTree>
    <p:extLst>
      <p:ext uri="{BB962C8B-B14F-4D97-AF65-F5344CB8AC3E}">
        <p14:creationId xmlns:p14="http://schemas.microsoft.com/office/powerpoint/2010/main" val="2328309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FF3768-2E3F-7140-9F1C-CB85094C8189}"/>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endParaRPr lang="en-US"/>
          </a:p>
        </p:txBody>
      </p:sp>
      <p:sp>
        <p:nvSpPr>
          <p:cNvPr id="3" name="Vertical Text Placeholder 2">
            <a:extLst>
              <a:ext uri="{FF2B5EF4-FFF2-40B4-BE49-F238E27FC236}">
                <a16:creationId xmlns:a16="http://schemas.microsoft.com/office/drawing/2014/main" id="{6E1A7EA0-EB1C-6348-9546-1A2C3E53AEC8}"/>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a:extLst>
              <a:ext uri="{FF2B5EF4-FFF2-40B4-BE49-F238E27FC236}">
                <a16:creationId xmlns:a16="http://schemas.microsoft.com/office/drawing/2014/main" id="{02352312-C91C-49BC-AB2F-E1044150340F}"/>
              </a:ext>
            </a:extLst>
          </p:cNvPr>
          <p:cNvSpPr>
            <a:spLocks noGrp="1"/>
          </p:cNvSpPr>
          <p:nvPr>
            <p:ph type="dt" sz="half" idx="10"/>
          </p:nvPr>
        </p:nvSpPr>
        <p:spPr/>
        <p:txBody>
          <a:bodyPr/>
          <a:lstStyle>
            <a:lvl1pPr>
              <a:defRPr/>
            </a:lvl1pPr>
          </a:lstStyle>
          <a:p>
            <a:pPr>
              <a:defRPr/>
            </a:pPr>
            <a:fld id="{4358797C-B8F2-42C5-AD8E-6AF3C72F20E4}" type="datetimeFigureOut">
              <a:rPr lang="en-US"/>
              <a:pPr>
                <a:defRPr/>
              </a:pPr>
              <a:t>11/22/2021</a:t>
            </a:fld>
            <a:endParaRPr lang="en-US"/>
          </a:p>
        </p:txBody>
      </p:sp>
      <p:sp>
        <p:nvSpPr>
          <p:cNvPr id="5" name="Footer Placeholder 4">
            <a:extLst>
              <a:ext uri="{FF2B5EF4-FFF2-40B4-BE49-F238E27FC236}">
                <a16:creationId xmlns:a16="http://schemas.microsoft.com/office/drawing/2014/main" id="{84B6F399-025E-45DE-9421-63684526F46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A1A81E2-F359-4FD2-8EAA-42E8CBA501E5}"/>
              </a:ext>
            </a:extLst>
          </p:cNvPr>
          <p:cNvSpPr>
            <a:spLocks noGrp="1"/>
          </p:cNvSpPr>
          <p:nvPr>
            <p:ph type="sldNum" sz="quarter" idx="12"/>
          </p:nvPr>
        </p:nvSpPr>
        <p:spPr/>
        <p:txBody>
          <a:bodyPr/>
          <a:lstStyle>
            <a:lvl1pPr>
              <a:defRPr/>
            </a:lvl1pPr>
          </a:lstStyle>
          <a:p>
            <a:pPr>
              <a:defRPr/>
            </a:pPr>
            <a:fld id="{02ABC069-E9A8-4B1F-8729-63E5A8D00F9A}" type="slidenum">
              <a:rPr lang="en-US"/>
              <a:pPr>
                <a:defRPr/>
              </a:pPr>
              <a:t>‹#›</a:t>
            </a:fld>
            <a:endParaRPr lang="en-US"/>
          </a:p>
        </p:txBody>
      </p:sp>
    </p:spTree>
    <p:extLst>
      <p:ext uri="{BB962C8B-B14F-4D97-AF65-F5344CB8AC3E}">
        <p14:creationId xmlns:p14="http://schemas.microsoft.com/office/powerpoint/2010/main" val="82506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6F081-CC23-D041-A16B-68B125F651BE}"/>
              </a:ext>
            </a:extLst>
          </p:cNvPr>
          <p:cNvSpPr>
            <a:spLocks noGrp="1"/>
          </p:cNvSpPr>
          <p:nvPr>
            <p:ph type="title"/>
          </p:nvPr>
        </p:nvSpPr>
        <p:spPr/>
        <p:txBody>
          <a:bodyPr/>
          <a:lstStyle/>
          <a:p>
            <a:r>
              <a:rPr lang="sl-SI"/>
              <a:t>Kliknite, če želite urediti slog naslova matrice</a:t>
            </a:r>
            <a:endParaRPr lang="en-US"/>
          </a:p>
        </p:txBody>
      </p:sp>
      <p:sp>
        <p:nvSpPr>
          <p:cNvPr id="3" name="Content Placeholder 2">
            <a:extLst>
              <a:ext uri="{FF2B5EF4-FFF2-40B4-BE49-F238E27FC236}">
                <a16:creationId xmlns:a16="http://schemas.microsoft.com/office/drawing/2014/main" id="{6FA8574C-CE96-EA4D-89E2-9B7DC55AE1DC}"/>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a:extLst>
              <a:ext uri="{FF2B5EF4-FFF2-40B4-BE49-F238E27FC236}">
                <a16:creationId xmlns:a16="http://schemas.microsoft.com/office/drawing/2014/main" id="{64E0381F-EE38-47F5-8AD3-FD64674D012F}"/>
              </a:ext>
            </a:extLst>
          </p:cNvPr>
          <p:cNvSpPr>
            <a:spLocks noGrp="1"/>
          </p:cNvSpPr>
          <p:nvPr>
            <p:ph type="dt" sz="half" idx="10"/>
          </p:nvPr>
        </p:nvSpPr>
        <p:spPr/>
        <p:txBody>
          <a:bodyPr/>
          <a:lstStyle>
            <a:lvl1pPr>
              <a:defRPr/>
            </a:lvl1pPr>
          </a:lstStyle>
          <a:p>
            <a:pPr>
              <a:defRPr/>
            </a:pPr>
            <a:fld id="{222A554F-E4A2-4B3F-B1BB-93CC298E4375}" type="datetimeFigureOut">
              <a:rPr lang="en-US"/>
              <a:pPr>
                <a:defRPr/>
              </a:pPr>
              <a:t>11/22/2021</a:t>
            </a:fld>
            <a:endParaRPr lang="en-US"/>
          </a:p>
        </p:txBody>
      </p:sp>
      <p:sp>
        <p:nvSpPr>
          <p:cNvPr id="5" name="Footer Placeholder 4">
            <a:extLst>
              <a:ext uri="{FF2B5EF4-FFF2-40B4-BE49-F238E27FC236}">
                <a16:creationId xmlns:a16="http://schemas.microsoft.com/office/drawing/2014/main" id="{AFA95F33-46D7-4377-861D-C0995E01886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0FE337A-2804-496A-B24B-49C494EF0392}"/>
              </a:ext>
            </a:extLst>
          </p:cNvPr>
          <p:cNvSpPr>
            <a:spLocks noGrp="1"/>
          </p:cNvSpPr>
          <p:nvPr>
            <p:ph type="sldNum" sz="quarter" idx="12"/>
          </p:nvPr>
        </p:nvSpPr>
        <p:spPr/>
        <p:txBody>
          <a:bodyPr/>
          <a:lstStyle>
            <a:lvl1pPr>
              <a:defRPr/>
            </a:lvl1pPr>
          </a:lstStyle>
          <a:p>
            <a:pPr>
              <a:defRPr/>
            </a:pPr>
            <a:fld id="{A06F1D02-B028-40EB-A5A7-0FA1194F7855}" type="slidenum">
              <a:rPr lang="en-US"/>
              <a:pPr>
                <a:defRPr/>
              </a:pPr>
              <a:t>‹#›</a:t>
            </a:fld>
            <a:endParaRPr lang="en-US"/>
          </a:p>
        </p:txBody>
      </p:sp>
    </p:spTree>
    <p:extLst>
      <p:ext uri="{BB962C8B-B14F-4D97-AF65-F5344CB8AC3E}">
        <p14:creationId xmlns:p14="http://schemas.microsoft.com/office/powerpoint/2010/main" val="3189696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DA5D-4609-3043-ADA3-1A399FBE49E7}"/>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endParaRPr lang="en-US"/>
          </a:p>
        </p:txBody>
      </p:sp>
      <p:sp>
        <p:nvSpPr>
          <p:cNvPr id="3" name="Text Placeholder 2">
            <a:extLst>
              <a:ext uri="{FF2B5EF4-FFF2-40B4-BE49-F238E27FC236}">
                <a16:creationId xmlns:a16="http://schemas.microsoft.com/office/drawing/2014/main" id="{7CAA443D-E134-0B4C-A828-6447DF6EF0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Date Placeholder 3">
            <a:extLst>
              <a:ext uri="{FF2B5EF4-FFF2-40B4-BE49-F238E27FC236}">
                <a16:creationId xmlns:a16="http://schemas.microsoft.com/office/drawing/2014/main" id="{844E9794-F641-4086-9320-C214D691F3D5}"/>
              </a:ext>
            </a:extLst>
          </p:cNvPr>
          <p:cNvSpPr>
            <a:spLocks noGrp="1"/>
          </p:cNvSpPr>
          <p:nvPr>
            <p:ph type="dt" sz="half" idx="10"/>
          </p:nvPr>
        </p:nvSpPr>
        <p:spPr/>
        <p:txBody>
          <a:bodyPr/>
          <a:lstStyle>
            <a:lvl1pPr>
              <a:defRPr/>
            </a:lvl1pPr>
          </a:lstStyle>
          <a:p>
            <a:pPr>
              <a:defRPr/>
            </a:pPr>
            <a:fld id="{C2A8BD8B-BA9B-4DB5-BB8C-37359E83BBFF}" type="datetimeFigureOut">
              <a:rPr lang="en-US"/>
              <a:pPr>
                <a:defRPr/>
              </a:pPr>
              <a:t>11/22/2021</a:t>
            </a:fld>
            <a:endParaRPr lang="en-US"/>
          </a:p>
        </p:txBody>
      </p:sp>
      <p:sp>
        <p:nvSpPr>
          <p:cNvPr id="5" name="Footer Placeholder 4">
            <a:extLst>
              <a:ext uri="{FF2B5EF4-FFF2-40B4-BE49-F238E27FC236}">
                <a16:creationId xmlns:a16="http://schemas.microsoft.com/office/drawing/2014/main" id="{EF4095C4-BF0E-4CC3-BCFF-90CF849C8E2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D9803EB-2ADE-4732-8F06-F4C448E96CF8}"/>
              </a:ext>
            </a:extLst>
          </p:cNvPr>
          <p:cNvSpPr>
            <a:spLocks noGrp="1"/>
          </p:cNvSpPr>
          <p:nvPr>
            <p:ph type="sldNum" sz="quarter" idx="12"/>
          </p:nvPr>
        </p:nvSpPr>
        <p:spPr/>
        <p:txBody>
          <a:bodyPr/>
          <a:lstStyle>
            <a:lvl1pPr>
              <a:defRPr/>
            </a:lvl1pPr>
          </a:lstStyle>
          <a:p>
            <a:pPr>
              <a:defRPr/>
            </a:pPr>
            <a:fld id="{241C016F-786D-434E-A979-471C61F470B1}" type="slidenum">
              <a:rPr lang="en-US"/>
              <a:pPr>
                <a:defRPr/>
              </a:pPr>
              <a:t>‹#›</a:t>
            </a:fld>
            <a:endParaRPr lang="en-US"/>
          </a:p>
        </p:txBody>
      </p:sp>
    </p:spTree>
    <p:extLst>
      <p:ext uri="{BB962C8B-B14F-4D97-AF65-F5344CB8AC3E}">
        <p14:creationId xmlns:p14="http://schemas.microsoft.com/office/powerpoint/2010/main" val="4046903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FAE2A-C6D3-E24C-9F1F-FA93B7B85107}"/>
              </a:ext>
            </a:extLst>
          </p:cNvPr>
          <p:cNvSpPr>
            <a:spLocks noGrp="1"/>
          </p:cNvSpPr>
          <p:nvPr>
            <p:ph type="title"/>
          </p:nvPr>
        </p:nvSpPr>
        <p:spPr/>
        <p:txBody>
          <a:bodyPr/>
          <a:lstStyle/>
          <a:p>
            <a:r>
              <a:rPr lang="sl-SI"/>
              <a:t>Kliknite, če želite urediti slog naslova matrice</a:t>
            </a:r>
            <a:endParaRPr lang="en-US"/>
          </a:p>
        </p:txBody>
      </p:sp>
      <p:sp>
        <p:nvSpPr>
          <p:cNvPr id="3" name="Content Placeholder 2">
            <a:extLst>
              <a:ext uri="{FF2B5EF4-FFF2-40B4-BE49-F238E27FC236}">
                <a16:creationId xmlns:a16="http://schemas.microsoft.com/office/drawing/2014/main" id="{782C337C-38E6-AF4D-80E1-D5FD26EAF5E4}"/>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Content Placeholder 3">
            <a:extLst>
              <a:ext uri="{FF2B5EF4-FFF2-40B4-BE49-F238E27FC236}">
                <a16:creationId xmlns:a16="http://schemas.microsoft.com/office/drawing/2014/main" id="{2E621EDE-9C0C-0244-8AE9-7C32F099E842}"/>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Date Placeholder 3">
            <a:extLst>
              <a:ext uri="{FF2B5EF4-FFF2-40B4-BE49-F238E27FC236}">
                <a16:creationId xmlns:a16="http://schemas.microsoft.com/office/drawing/2014/main" id="{75C1869F-AF6F-43F3-AA50-824196277998}"/>
              </a:ext>
            </a:extLst>
          </p:cNvPr>
          <p:cNvSpPr>
            <a:spLocks noGrp="1"/>
          </p:cNvSpPr>
          <p:nvPr>
            <p:ph type="dt" sz="half" idx="10"/>
          </p:nvPr>
        </p:nvSpPr>
        <p:spPr/>
        <p:txBody>
          <a:bodyPr/>
          <a:lstStyle>
            <a:lvl1pPr>
              <a:defRPr/>
            </a:lvl1pPr>
          </a:lstStyle>
          <a:p>
            <a:pPr>
              <a:defRPr/>
            </a:pPr>
            <a:fld id="{ACBB6037-B5A8-44C4-95A6-B41FD4CF2EB0}" type="datetimeFigureOut">
              <a:rPr lang="en-US"/>
              <a:pPr>
                <a:defRPr/>
              </a:pPr>
              <a:t>11/22/2021</a:t>
            </a:fld>
            <a:endParaRPr lang="en-US"/>
          </a:p>
        </p:txBody>
      </p:sp>
      <p:sp>
        <p:nvSpPr>
          <p:cNvPr id="6" name="Footer Placeholder 4">
            <a:extLst>
              <a:ext uri="{FF2B5EF4-FFF2-40B4-BE49-F238E27FC236}">
                <a16:creationId xmlns:a16="http://schemas.microsoft.com/office/drawing/2014/main" id="{C0C51D14-3D80-4FDB-A63A-6EA2AD6724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4E31BD8-D960-4280-9BB3-440856365922}"/>
              </a:ext>
            </a:extLst>
          </p:cNvPr>
          <p:cNvSpPr>
            <a:spLocks noGrp="1"/>
          </p:cNvSpPr>
          <p:nvPr>
            <p:ph type="sldNum" sz="quarter" idx="12"/>
          </p:nvPr>
        </p:nvSpPr>
        <p:spPr/>
        <p:txBody>
          <a:bodyPr/>
          <a:lstStyle>
            <a:lvl1pPr>
              <a:defRPr/>
            </a:lvl1pPr>
          </a:lstStyle>
          <a:p>
            <a:pPr>
              <a:defRPr/>
            </a:pPr>
            <a:fld id="{7086A0A4-0FB5-4740-B7BA-E1ED5B1D401F}" type="slidenum">
              <a:rPr lang="en-US"/>
              <a:pPr>
                <a:defRPr/>
              </a:pPr>
              <a:t>‹#›</a:t>
            </a:fld>
            <a:endParaRPr lang="en-US"/>
          </a:p>
        </p:txBody>
      </p:sp>
    </p:spTree>
    <p:extLst>
      <p:ext uri="{BB962C8B-B14F-4D97-AF65-F5344CB8AC3E}">
        <p14:creationId xmlns:p14="http://schemas.microsoft.com/office/powerpoint/2010/main" val="3902753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6CEAC-4A60-D347-893B-9046FC1E3BA2}"/>
              </a:ext>
            </a:extLst>
          </p:cNvPr>
          <p:cNvSpPr>
            <a:spLocks noGrp="1"/>
          </p:cNvSpPr>
          <p:nvPr>
            <p:ph type="title"/>
          </p:nvPr>
        </p:nvSpPr>
        <p:spPr>
          <a:xfrm>
            <a:off x="839788" y="365125"/>
            <a:ext cx="10515600" cy="1325563"/>
          </a:xfrm>
        </p:spPr>
        <p:txBody>
          <a:bodyPr/>
          <a:lstStyle/>
          <a:p>
            <a:r>
              <a:rPr lang="sl-SI"/>
              <a:t>Kliknite, če želite urediti slog naslova matrice</a:t>
            </a:r>
            <a:endParaRPr lang="en-US"/>
          </a:p>
        </p:txBody>
      </p:sp>
      <p:sp>
        <p:nvSpPr>
          <p:cNvPr id="3" name="Text Placeholder 2">
            <a:extLst>
              <a:ext uri="{FF2B5EF4-FFF2-40B4-BE49-F238E27FC236}">
                <a16:creationId xmlns:a16="http://schemas.microsoft.com/office/drawing/2014/main" id="{45E3BDFE-FEB2-EB45-B5C4-BA832B9CE8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Content Placeholder 3">
            <a:extLst>
              <a:ext uri="{FF2B5EF4-FFF2-40B4-BE49-F238E27FC236}">
                <a16:creationId xmlns:a16="http://schemas.microsoft.com/office/drawing/2014/main" id="{F7BC0FD6-69DD-1F4A-86B1-7E1C369EC710}"/>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Text Placeholder 4">
            <a:extLst>
              <a:ext uri="{FF2B5EF4-FFF2-40B4-BE49-F238E27FC236}">
                <a16:creationId xmlns:a16="http://schemas.microsoft.com/office/drawing/2014/main" id="{3DB42F21-AD71-B340-958C-EBBA6CFE33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Content Placeholder 5">
            <a:extLst>
              <a:ext uri="{FF2B5EF4-FFF2-40B4-BE49-F238E27FC236}">
                <a16:creationId xmlns:a16="http://schemas.microsoft.com/office/drawing/2014/main" id="{2C1532A7-F478-564F-A5E3-16E18C486F13}"/>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Date Placeholder 3">
            <a:extLst>
              <a:ext uri="{FF2B5EF4-FFF2-40B4-BE49-F238E27FC236}">
                <a16:creationId xmlns:a16="http://schemas.microsoft.com/office/drawing/2014/main" id="{E9555BEF-0648-4032-8B62-1CA8063956A3}"/>
              </a:ext>
            </a:extLst>
          </p:cNvPr>
          <p:cNvSpPr>
            <a:spLocks noGrp="1"/>
          </p:cNvSpPr>
          <p:nvPr>
            <p:ph type="dt" sz="half" idx="10"/>
          </p:nvPr>
        </p:nvSpPr>
        <p:spPr/>
        <p:txBody>
          <a:bodyPr/>
          <a:lstStyle>
            <a:lvl1pPr>
              <a:defRPr/>
            </a:lvl1pPr>
          </a:lstStyle>
          <a:p>
            <a:pPr>
              <a:defRPr/>
            </a:pPr>
            <a:fld id="{DD07AFAB-DAF6-4807-8E5E-BA6F7D0C6E75}" type="datetimeFigureOut">
              <a:rPr lang="en-US"/>
              <a:pPr>
                <a:defRPr/>
              </a:pPr>
              <a:t>11/22/2021</a:t>
            </a:fld>
            <a:endParaRPr lang="en-US"/>
          </a:p>
        </p:txBody>
      </p:sp>
      <p:sp>
        <p:nvSpPr>
          <p:cNvPr id="8" name="Footer Placeholder 4">
            <a:extLst>
              <a:ext uri="{FF2B5EF4-FFF2-40B4-BE49-F238E27FC236}">
                <a16:creationId xmlns:a16="http://schemas.microsoft.com/office/drawing/2014/main" id="{A7EAC565-FA15-46E9-8C6C-6198B70C374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12E009B-5AF7-43BA-9F3C-DB351A880CA0}"/>
              </a:ext>
            </a:extLst>
          </p:cNvPr>
          <p:cNvSpPr>
            <a:spLocks noGrp="1"/>
          </p:cNvSpPr>
          <p:nvPr>
            <p:ph type="sldNum" sz="quarter" idx="12"/>
          </p:nvPr>
        </p:nvSpPr>
        <p:spPr/>
        <p:txBody>
          <a:bodyPr/>
          <a:lstStyle>
            <a:lvl1pPr>
              <a:defRPr/>
            </a:lvl1pPr>
          </a:lstStyle>
          <a:p>
            <a:pPr>
              <a:defRPr/>
            </a:pPr>
            <a:fld id="{F9044F64-7054-435D-AA4E-FF95AED91E6A}" type="slidenum">
              <a:rPr lang="en-US"/>
              <a:pPr>
                <a:defRPr/>
              </a:pPr>
              <a:t>‹#›</a:t>
            </a:fld>
            <a:endParaRPr lang="en-US"/>
          </a:p>
        </p:txBody>
      </p:sp>
    </p:spTree>
    <p:extLst>
      <p:ext uri="{BB962C8B-B14F-4D97-AF65-F5344CB8AC3E}">
        <p14:creationId xmlns:p14="http://schemas.microsoft.com/office/powerpoint/2010/main" val="403919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77B91-A2B9-4545-BD7C-130D89096338}"/>
              </a:ext>
            </a:extLst>
          </p:cNvPr>
          <p:cNvSpPr>
            <a:spLocks noGrp="1"/>
          </p:cNvSpPr>
          <p:nvPr>
            <p:ph type="title"/>
          </p:nvPr>
        </p:nvSpPr>
        <p:spPr/>
        <p:txBody>
          <a:bodyPr/>
          <a:lstStyle/>
          <a:p>
            <a:r>
              <a:rPr lang="sl-SI"/>
              <a:t>Kliknite, če želite urediti slog naslova matrice</a:t>
            </a:r>
            <a:endParaRPr lang="en-US"/>
          </a:p>
        </p:txBody>
      </p:sp>
      <p:sp>
        <p:nvSpPr>
          <p:cNvPr id="3" name="Date Placeholder 3">
            <a:extLst>
              <a:ext uri="{FF2B5EF4-FFF2-40B4-BE49-F238E27FC236}">
                <a16:creationId xmlns:a16="http://schemas.microsoft.com/office/drawing/2014/main" id="{49DCC246-2418-45F9-BA9F-15B210E7D7DA}"/>
              </a:ext>
            </a:extLst>
          </p:cNvPr>
          <p:cNvSpPr>
            <a:spLocks noGrp="1"/>
          </p:cNvSpPr>
          <p:nvPr>
            <p:ph type="dt" sz="half" idx="10"/>
          </p:nvPr>
        </p:nvSpPr>
        <p:spPr/>
        <p:txBody>
          <a:bodyPr/>
          <a:lstStyle>
            <a:lvl1pPr>
              <a:defRPr/>
            </a:lvl1pPr>
          </a:lstStyle>
          <a:p>
            <a:pPr>
              <a:defRPr/>
            </a:pPr>
            <a:fld id="{495F65CE-2479-40D9-82AD-C76C878D23E2}" type="datetimeFigureOut">
              <a:rPr lang="en-US"/>
              <a:pPr>
                <a:defRPr/>
              </a:pPr>
              <a:t>11/22/2021</a:t>
            </a:fld>
            <a:endParaRPr lang="en-US"/>
          </a:p>
        </p:txBody>
      </p:sp>
      <p:sp>
        <p:nvSpPr>
          <p:cNvPr id="4" name="Footer Placeholder 4">
            <a:extLst>
              <a:ext uri="{FF2B5EF4-FFF2-40B4-BE49-F238E27FC236}">
                <a16:creationId xmlns:a16="http://schemas.microsoft.com/office/drawing/2014/main" id="{7463B3CD-AB06-451E-97FA-2B28F817643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BA4B36A-DD83-40BC-9146-EC25777A6566}"/>
              </a:ext>
            </a:extLst>
          </p:cNvPr>
          <p:cNvSpPr>
            <a:spLocks noGrp="1"/>
          </p:cNvSpPr>
          <p:nvPr>
            <p:ph type="sldNum" sz="quarter" idx="12"/>
          </p:nvPr>
        </p:nvSpPr>
        <p:spPr/>
        <p:txBody>
          <a:bodyPr/>
          <a:lstStyle>
            <a:lvl1pPr>
              <a:defRPr/>
            </a:lvl1pPr>
          </a:lstStyle>
          <a:p>
            <a:pPr>
              <a:defRPr/>
            </a:pPr>
            <a:fld id="{18480D31-D94C-460C-95AB-636269C3C52E}" type="slidenum">
              <a:rPr lang="en-US"/>
              <a:pPr>
                <a:defRPr/>
              </a:pPr>
              <a:t>‹#›</a:t>
            </a:fld>
            <a:endParaRPr lang="en-US"/>
          </a:p>
        </p:txBody>
      </p:sp>
    </p:spTree>
    <p:extLst>
      <p:ext uri="{BB962C8B-B14F-4D97-AF65-F5344CB8AC3E}">
        <p14:creationId xmlns:p14="http://schemas.microsoft.com/office/powerpoint/2010/main" val="3598393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A5F0914-194A-4A6D-9D7C-1A99FB0C313F}"/>
              </a:ext>
            </a:extLst>
          </p:cNvPr>
          <p:cNvSpPr>
            <a:spLocks noGrp="1"/>
          </p:cNvSpPr>
          <p:nvPr>
            <p:ph type="dt" sz="half" idx="10"/>
          </p:nvPr>
        </p:nvSpPr>
        <p:spPr/>
        <p:txBody>
          <a:bodyPr/>
          <a:lstStyle>
            <a:lvl1pPr>
              <a:defRPr/>
            </a:lvl1pPr>
          </a:lstStyle>
          <a:p>
            <a:pPr>
              <a:defRPr/>
            </a:pPr>
            <a:fld id="{3EA7CE58-3419-4AB9-BF91-8F162280A8BF}" type="datetimeFigureOut">
              <a:rPr lang="en-US"/>
              <a:pPr>
                <a:defRPr/>
              </a:pPr>
              <a:t>11/22/2021</a:t>
            </a:fld>
            <a:endParaRPr lang="en-US"/>
          </a:p>
        </p:txBody>
      </p:sp>
      <p:sp>
        <p:nvSpPr>
          <p:cNvPr id="3" name="Footer Placeholder 4">
            <a:extLst>
              <a:ext uri="{FF2B5EF4-FFF2-40B4-BE49-F238E27FC236}">
                <a16:creationId xmlns:a16="http://schemas.microsoft.com/office/drawing/2014/main" id="{7344B398-CCF8-47E0-88A4-946A5597622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35A59E96-681E-4BFC-B473-95882540DF7E}"/>
              </a:ext>
            </a:extLst>
          </p:cNvPr>
          <p:cNvSpPr>
            <a:spLocks noGrp="1"/>
          </p:cNvSpPr>
          <p:nvPr>
            <p:ph type="sldNum" sz="quarter" idx="12"/>
          </p:nvPr>
        </p:nvSpPr>
        <p:spPr/>
        <p:txBody>
          <a:bodyPr/>
          <a:lstStyle>
            <a:lvl1pPr>
              <a:defRPr/>
            </a:lvl1pPr>
          </a:lstStyle>
          <a:p>
            <a:pPr>
              <a:defRPr/>
            </a:pPr>
            <a:fld id="{95FB0E48-798C-4B6C-88FA-6EACDEE73F26}" type="slidenum">
              <a:rPr lang="en-US"/>
              <a:pPr>
                <a:defRPr/>
              </a:pPr>
              <a:t>‹#›</a:t>
            </a:fld>
            <a:endParaRPr lang="en-US"/>
          </a:p>
        </p:txBody>
      </p:sp>
    </p:spTree>
    <p:extLst>
      <p:ext uri="{BB962C8B-B14F-4D97-AF65-F5344CB8AC3E}">
        <p14:creationId xmlns:p14="http://schemas.microsoft.com/office/powerpoint/2010/main" val="3658917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B6B57-74D4-604F-9AFC-C5855D3CEF47}"/>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endParaRPr lang="en-US"/>
          </a:p>
        </p:txBody>
      </p:sp>
      <p:sp>
        <p:nvSpPr>
          <p:cNvPr id="3" name="Content Placeholder 2">
            <a:extLst>
              <a:ext uri="{FF2B5EF4-FFF2-40B4-BE49-F238E27FC236}">
                <a16:creationId xmlns:a16="http://schemas.microsoft.com/office/drawing/2014/main" id="{E8A5211A-B8FC-FF42-B723-15E1049109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Text Placeholder 3">
            <a:extLst>
              <a:ext uri="{FF2B5EF4-FFF2-40B4-BE49-F238E27FC236}">
                <a16:creationId xmlns:a16="http://schemas.microsoft.com/office/drawing/2014/main" id="{93E88DBE-FED9-6140-B9EA-8C5398273B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Date Placeholder 3">
            <a:extLst>
              <a:ext uri="{FF2B5EF4-FFF2-40B4-BE49-F238E27FC236}">
                <a16:creationId xmlns:a16="http://schemas.microsoft.com/office/drawing/2014/main" id="{3BF2BA62-DF49-477D-8970-13CC8AE0AEB4}"/>
              </a:ext>
            </a:extLst>
          </p:cNvPr>
          <p:cNvSpPr>
            <a:spLocks noGrp="1"/>
          </p:cNvSpPr>
          <p:nvPr>
            <p:ph type="dt" sz="half" idx="10"/>
          </p:nvPr>
        </p:nvSpPr>
        <p:spPr/>
        <p:txBody>
          <a:bodyPr/>
          <a:lstStyle>
            <a:lvl1pPr>
              <a:defRPr/>
            </a:lvl1pPr>
          </a:lstStyle>
          <a:p>
            <a:pPr>
              <a:defRPr/>
            </a:pPr>
            <a:fld id="{BB580E47-FBF3-4C67-9953-A32A0A9D55F6}" type="datetimeFigureOut">
              <a:rPr lang="en-US"/>
              <a:pPr>
                <a:defRPr/>
              </a:pPr>
              <a:t>11/22/2021</a:t>
            </a:fld>
            <a:endParaRPr lang="en-US"/>
          </a:p>
        </p:txBody>
      </p:sp>
      <p:sp>
        <p:nvSpPr>
          <p:cNvPr id="6" name="Footer Placeholder 4">
            <a:extLst>
              <a:ext uri="{FF2B5EF4-FFF2-40B4-BE49-F238E27FC236}">
                <a16:creationId xmlns:a16="http://schemas.microsoft.com/office/drawing/2014/main" id="{E19D33E2-5B4D-4E53-B2C8-146DD2265DF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BF8A953-0A05-48AD-AEE1-52EB603F5A3D}"/>
              </a:ext>
            </a:extLst>
          </p:cNvPr>
          <p:cNvSpPr>
            <a:spLocks noGrp="1"/>
          </p:cNvSpPr>
          <p:nvPr>
            <p:ph type="sldNum" sz="quarter" idx="12"/>
          </p:nvPr>
        </p:nvSpPr>
        <p:spPr/>
        <p:txBody>
          <a:bodyPr/>
          <a:lstStyle>
            <a:lvl1pPr>
              <a:defRPr/>
            </a:lvl1pPr>
          </a:lstStyle>
          <a:p>
            <a:pPr>
              <a:defRPr/>
            </a:pPr>
            <a:fld id="{B5E31A22-0163-4366-AEB0-C9D057B9CC41}" type="slidenum">
              <a:rPr lang="en-US"/>
              <a:pPr>
                <a:defRPr/>
              </a:pPr>
              <a:t>‹#›</a:t>
            </a:fld>
            <a:endParaRPr lang="en-US"/>
          </a:p>
        </p:txBody>
      </p:sp>
    </p:spTree>
    <p:extLst>
      <p:ext uri="{BB962C8B-B14F-4D97-AF65-F5344CB8AC3E}">
        <p14:creationId xmlns:p14="http://schemas.microsoft.com/office/powerpoint/2010/main" val="4227431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1A70A-F7C0-FF41-8389-403F8CFC5DCA}"/>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endParaRPr lang="en-US"/>
          </a:p>
        </p:txBody>
      </p:sp>
      <p:sp>
        <p:nvSpPr>
          <p:cNvPr id="3" name="Picture Placeholder 2">
            <a:extLst>
              <a:ext uri="{FF2B5EF4-FFF2-40B4-BE49-F238E27FC236}">
                <a16:creationId xmlns:a16="http://schemas.microsoft.com/office/drawing/2014/main" id="{75DFDD37-C244-ED45-90BF-84CAF04A9FF3}"/>
              </a:ext>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a:t>Kliknite ikono, če želite dodati sliko</a:t>
            </a:r>
            <a:endParaRPr lang="en-US" noProof="0"/>
          </a:p>
        </p:txBody>
      </p:sp>
      <p:sp>
        <p:nvSpPr>
          <p:cNvPr id="4" name="Text Placeholder 3">
            <a:extLst>
              <a:ext uri="{FF2B5EF4-FFF2-40B4-BE49-F238E27FC236}">
                <a16:creationId xmlns:a16="http://schemas.microsoft.com/office/drawing/2014/main" id="{E3F7BB5B-17DC-AE4A-AF6B-FEF1FA8049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Date Placeholder 3">
            <a:extLst>
              <a:ext uri="{FF2B5EF4-FFF2-40B4-BE49-F238E27FC236}">
                <a16:creationId xmlns:a16="http://schemas.microsoft.com/office/drawing/2014/main" id="{E3EC326B-6828-453E-8871-BC4F372D16F2}"/>
              </a:ext>
            </a:extLst>
          </p:cNvPr>
          <p:cNvSpPr>
            <a:spLocks noGrp="1"/>
          </p:cNvSpPr>
          <p:nvPr>
            <p:ph type="dt" sz="half" idx="10"/>
          </p:nvPr>
        </p:nvSpPr>
        <p:spPr/>
        <p:txBody>
          <a:bodyPr/>
          <a:lstStyle>
            <a:lvl1pPr>
              <a:defRPr/>
            </a:lvl1pPr>
          </a:lstStyle>
          <a:p>
            <a:pPr>
              <a:defRPr/>
            </a:pPr>
            <a:fld id="{4ABD5119-37F7-46DC-AF40-E9AA65E184A0}" type="datetimeFigureOut">
              <a:rPr lang="en-US"/>
              <a:pPr>
                <a:defRPr/>
              </a:pPr>
              <a:t>11/22/2021</a:t>
            </a:fld>
            <a:endParaRPr lang="en-US"/>
          </a:p>
        </p:txBody>
      </p:sp>
      <p:sp>
        <p:nvSpPr>
          <p:cNvPr id="6" name="Footer Placeholder 4">
            <a:extLst>
              <a:ext uri="{FF2B5EF4-FFF2-40B4-BE49-F238E27FC236}">
                <a16:creationId xmlns:a16="http://schemas.microsoft.com/office/drawing/2014/main" id="{06AB8502-1838-4EE1-BDCD-AC06254189B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544B1CC-7974-4958-82E5-F1AF336AD773}"/>
              </a:ext>
            </a:extLst>
          </p:cNvPr>
          <p:cNvSpPr>
            <a:spLocks noGrp="1"/>
          </p:cNvSpPr>
          <p:nvPr>
            <p:ph type="sldNum" sz="quarter" idx="12"/>
          </p:nvPr>
        </p:nvSpPr>
        <p:spPr/>
        <p:txBody>
          <a:bodyPr/>
          <a:lstStyle>
            <a:lvl1pPr>
              <a:defRPr/>
            </a:lvl1pPr>
          </a:lstStyle>
          <a:p>
            <a:pPr>
              <a:defRPr/>
            </a:pPr>
            <a:fld id="{5C57B543-693C-475B-9985-B3EDD73ABD16}" type="slidenum">
              <a:rPr lang="en-US"/>
              <a:pPr>
                <a:defRPr/>
              </a:pPr>
              <a:t>‹#›</a:t>
            </a:fld>
            <a:endParaRPr lang="en-US"/>
          </a:p>
        </p:txBody>
      </p:sp>
    </p:spTree>
    <p:extLst>
      <p:ext uri="{BB962C8B-B14F-4D97-AF65-F5344CB8AC3E}">
        <p14:creationId xmlns:p14="http://schemas.microsoft.com/office/powerpoint/2010/main" val="4053637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7EB484A-FEAB-485B-9575-4BB0E8812DBA}"/>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altLang="en-US"/>
              <a:t>Kliknite, če želite urediti slog naslova matrice</a:t>
            </a:r>
            <a:endParaRPr lang="en-GB" altLang="en-US"/>
          </a:p>
        </p:txBody>
      </p:sp>
      <p:sp>
        <p:nvSpPr>
          <p:cNvPr id="1027" name="Text Placeholder 2">
            <a:extLst>
              <a:ext uri="{FF2B5EF4-FFF2-40B4-BE49-F238E27FC236}">
                <a16:creationId xmlns:a16="http://schemas.microsoft.com/office/drawing/2014/main" id="{36E990AC-6334-41FA-8DDE-875D6B37544D}"/>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en-US"/>
              <a:t>Kliknite za urejanje slogov besedila matrice</a:t>
            </a:r>
          </a:p>
          <a:p>
            <a:pPr lvl="1"/>
            <a:r>
              <a:rPr lang="sl-SI" altLang="en-US"/>
              <a:t>Druga raven</a:t>
            </a:r>
          </a:p>
          <a:p>
            <a:pPr lvl="2"/>
            <a:r>
              <a:rPr lang="sl-SI" altLang="en-US"/>
              <a:t>Tretja raven</a:t>
            </a:r>
          </a:p>
          <a:p>
            <a:pPr lvl="3"/>
            <a:r>
              <a:rPr lang="sl-SI" altLang="en-US"/>
              <a:t>Četrta raven</a:t>
            </a:r>
          </a:p>
          <a:p>
            <a:pPr lvl="4"/>
            <a:r>
              <a:rPr lang="sl-SI" altLang="en-US"/>
              <a:t>Peta raven</a:t>
            </a:r>
            <a:endParaRPr lang="en-GB" altLang="en-US"/>
          </a:p>
        </p:txBody>
      </p:sp>
      <p:sp>
        <p:nvSpPr>
          <p:cNvPr id="4" name="Date Placeholder 3">
            <a:extLst>
              <a:ext uri="{FF2B5EF4-FFF2-40B4-BE49-F238E27FC236}">
                <a16:creationId xmlns:a16="http://schemas.microsoft.com/office/drawing/2014/main" id="{82DA2CFB-EC3D-5540-830F-CD5CADD2C6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B0E34D70-CA05-4ABC-88B1-D5DDD7DFFFC6}" type="datetimeFigureOut">
              <a:rPr lang="en-US"/>
              <a:pPr>
                <a:defRPr/>
              </a:pPr>
              <a:t>11/22/2021</a:t>
            </a:fld>
            <a:endParaRPr lang="en-US"/>
          </a:p>
        </p:txBody>
      </p:sp>
      <p:sp>
        <p:nvSpPr>
          <p:cNvPr id="5" name="Footer Placeholder 4">
            <a:extLst>
              <a:ext uri="{FF2B5EF4-FFF2-40B4-BE49-F238E27FC236}">
                <a16:creationId xmlns:a16="http://schemas.microsoft.com/office/drawing/2014/main" id="{40D7BD36-066D-6E40-966F-ED958D392D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8CE2FAC6-D9A6-A446-9B44-0C1CEECFB0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3188C932-B83F-4A05-87EE-3B7B3AC021B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2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a:extLst>
              <a:ext uri="{FF2B5EF4-FFF2-40B4-BE49-F238E27FC236}">
                <a16:creationId xmlns:a16="http://schemas.microsoft.com/office/drawing/2014/main" id="{09B509FE-D4B7-492C-AA05-8C71728B106F}"/>
              </a:ext>
            </a:extLst>
          </p:cNvPr>
          <p:cNvSpPr>
            <a:spLocks noGrp="1" noChangeArrowheads="1"/>
          </p:cNvSpPr>
          <p:nvPr>
            <p:ph type="ctrTitle"/>
          </p:nvPr>
        </p:nvSpPr>
        <p:spPr>
          <a:xfrm>
            <a:off x="309830" y="1013467"/>
            <a:ext cx="11443317" cy="3373394"/>
          </a:xfrm>
        </p:spPr>
        <p:txBody>
          <a:bodyPr/>
          <a:lstStyle/>
          <a:p>
            <a:r>
              <a:rPr lang="en-GB" sz="3600" b="1" dirty="0">
                <a:solidFill>
                  <a:schemeClr val="tx1">
                    <a:lumMod val="75000"/>
                    <a:lumOff val="25000"/>
                  </a:schemeClr>
                </a:solidFill>
                <a:effectLst/>
                <a:latin typeface="Aller" panose="02000503030000020004" pitchFamily="2" charset="-18"/>
                <a:ea typeface="Times New Roman" panose="02020603050405020304" pitchFamily="18" charset="0"/>
                <a:cs typeface="Times New Roman" panose="02020603050405020304" pitchFamily="18" charset="0"/>
              </a:rPr>
              <a:t>T</a:t>
            </a:r>
            <a:r>
              <a:rPr lang="sl-SI" sz="3600" b="1" dirty="0">
                <a:solidFill>
                  <a:schemeClr val="tx1">
                    <a:lumMod val="75000"/>
                    <a:lumOff val="25000"/>
                  </a:schemeClr>
                </a:solidFill>
                <a:effectLst/>
                <a:latin typeface="Aller" panose="02000503030000020004" pitchFamily="2" charset="-18"/>
                <a:ea typeface="Times New Roman" panose="02020603050405020304" pitchFamily="18" charset="0"/>
                <a:cs typeface="Times New Roman" panose="02020603050405020304" pitchFamily="18" charset="0"/>
              </a:rPr>
              <a:t>HE</a:t>
            </a:r>
            <a:r>
              <a:rPr lang="en-GB" sz="3600" b="1" dirty="0">
                <a:solidFill>
                  <a:schemeClr val="tx1">
                    <a:lumMod val="75000"/>
                    <a:lumOff val="25000"/>
                  </a:schemeClr>
                </a:solidFill>
                <a:effectLst/>
                <a:latin typeface="Aller" panose="02000503030000020004" pitchFamily="2" charset="-18"/>
                <a:ea typeface="Times New Roman" panose="02020603050405020304" pitchFamily="18" charset="0"/>
                <a:cs typeface="Times New Roman" panose="02020603050405020304" pitchFamily="18" charset="0"/>
              </a:rPr>
              <a:t> </a:t>
            </a:r>
            <a:r>
              <a:rPr lang="sl-SI" sz="3600" b="1" dirty="0">
                <a:solidFill>
                  <a:schemeClr val="tx1">
                    <a:lumMod val="75000"/>
                    <a:lumOff val="25000"/>
                  </a:schemeClr>
                </a:solidFill>
                <a:latin typeface="Aller" panose="02000503030000020004" pitchFamily="2" charset="-18"/>
                <a:ea typeface="Times New Roman" panose="02020603050405020304" pitchFamily="18" charset="0"/>
                <a:cs typeface="Times New Roman" panose="02020603050405020304" pitchFamily="18" charset="0"/>
              </a:rPr>
              <a:t>Mi</a:t>
            </a:r>
            <a:r>
              <a:rPr lang="en-GB" sz="3600" b="1" dirty="0">
                <a:solidFill>
                  <a:schemeClr val="tx1">
                    <a:lumMod val="75000"/>
                    <a:lumOff val="25000"/>
                  </a:schemeClr>
                </a:solidFill>
                <a:effectLst/>
                <a:latin typeface="Aller" panose="02000503030000020004" pitchFamily="2" charset="-18"/>
                <a:ea typeface="Times New Roman" panose="02020603050405020304" pitchFamily="18" charset="0"/>
                <a:cs typeface="Times New Roman" panose="02020603050405020304" pitchFamily="18" charset="0"/>
              </a:rPr>
              <a:t>CREATE </a:t>
            </a:r>
            <a:r>
              <a:rPr lang="sl-SI" sz="3600" b="1" dirty="0">
                <a:solidFill>
                  <a:schemeClr val="tx1">
                    <a:lumMod val="75000"/>
                    <a:lumOff val="25000"/>
                  </a:schemeClr>
                </a:solidFill>
                <a:effectLst/>
                <a:latin typeface="Aller" panose="02000503030000020004" pitchFamily="2" charset="-18"/>
                <a:ea typeface="Times New Roman" panose="02020603050405020304" pitchFamily="18" charset="0"/>
                <a:cs typeface="Times New Roman" panose="02020603050405020304" pitchFamily="18" charset="0"/>
              </a:rPr>
              <a:t>PROJECT </a:t>
            </a:r>
            <a:br>
              <a:rPr lang="sl-SI" sz="3600" b="1" dirty="0">
                <a:solidFill>
                  <a:schemeClr val="tx1">
                    <a:lumMod val="75000"/>
                    <a:lumOff val="25000"/>
                  </a:schemeClr>
                </a:solidFill>
                <a:effectLst/>
                <a:latin typeface="Aller" panose="02000503030000020004" pitchFamily="2" charset="-18"/>
                <a:ea typeface="Times New Roman" panose="02020603050405020304" pitchFamily="18" charset="0"/>
                <a:cs typeface="Times New Roman" panose="02020603050405020304" pitchFamily="18" charset="0"/>
              </a:rPr>
            </a:br>
            <a:r>
              <a:rPr lang="en-GB" sz="3600" b="1" dirty="0">
                <a:solidFill>
                  <a:schemeClr val="tx1">
                    <a:lumMod val="75000"/>
                    <a:lumOff val="25000"/>
                  </a:schemeClr>
                </a:solidFill>
                <a:effectLst/>
                <a:latin typeface="Aller" panose="02000503030000020004" pitchFamily="2" charset="-18"/>
                <a:ea typeface="Times New Roman" panose="02020603050405020304" pitchFamily="18" charset="0"/>
                <a:cs typeface="Times New Roman" panose="02020603050405020304" pitchFamily="18" charset="0"/>
              </a:rPr>
              <a:t>The Child-Centred Approach to the Integration of Migrant Children</a:t>
            </a:r>
            <a:br>
              <a:rPr lang="sl-SI" sz="2400" b="1" dirty="0">
                <a:solidFill>
                  <a:schemeClr val="tx1">
                    <a:lumMod val="75000"/>
                    <a:lumOff val="25000"/>
                  </a:schemeClr>
                </a:solidFill>
                <a:effectLst/>
                <a:latin typeface="Aller" panose="02000503030000020004" pitchFamily="2" charset="-18"/>
                <a:ea typeface="Calibri" panose="020F0502020204030204" pitchFamily="34" charset="0"/>
                <a:cs typeface="Times New Roman" panose="02020603050405020304" pitchFamily="18" charset="0"/>
              </a:rPr>
            </a:br>
            <a:br>
              <a:rPr lang="sl-SI" sz="2400" b="1" dirty="0">
                <a:solidFill>
                  <a:schemeClr val="tx1">
                    <a:lumMod val="75000"/>
                    <a:lumOff val="25000"/>
                  </a:schemeClr>
                </a:solidFill>
                <a:effectLst/>
                <a:latin typeface="Aller" panose="02000503030000020004" pitchFamily="2" charset="-18"/>
                <a:ea typeface="Calibri" panose="020F0502020204030204" pitchFamily="34" charset="0"/>
                <a:cs typeface="Times New Roman" panose="02020603050405020304" pitchFamily="18" charset="0"/>
              </a:rPr>
            </a:br>
            <a:r>
              <a:rPr lang="sl-SI" sz="2400" b="1" dirty="0">
                <a:solidFill>
                  <a:schemeClr val="tx1">
                    <a:lumMod val="75000"/>
                    <a:lumOff val="25000"/>
                  </a:schemeClr>
                </a:solidFill>
                <a:effectLst/>
                <a:latin typeface="Aller" panose="02000503030000020004" pitchFamily="2" charset="77"/>
                <a:ea typeface="Calibri" panose="020F0502020204030204" pitchFamily="34" charset="0"/>
                <a:cs typeface="Times New Roman" panose="02020603050405020304" pitchFamily="18" charset="0"/>
              </a:rPr>
              <a:t>                                                                                                      </a:t>
            </a:r>
            <a:r>
              <a:rPr lang="sl-SI" altLang="en-US" sz="1800" b="1" dirty="0">
                <a:solidFill>
                  <a:schemeClr val="tx1">
                    <a:lumMod val="75000"/>
                    <a:lumOff val="25000"/>
                  </a:schemeClr>
                </a:solidFill>
                <a:latin typeface="Aller" panose="02000503030000020004" pitchFamily="2" charset="77"/>
              </a:rPr>
              <a:t>dr. Mateja Sedmak and dr. Barbara GORNIK</a:t>
            </a:r>
            <a:br>
              <a:rPr lang="sl-SI" altLang="en-US" sz="1800" b="1" dirty="0">
                <a:solidFill>
                  <a:schemeClr val="tx1">
                    <a:lumMod val="75000"/>
                    <a:lumOff val="25000"/>
                  </a:schemeClr>
                </a:solidFill>
                <a:latin typeface="Aller" panose="02000503030000020004" pitchFamily="2" charset="77"/>
              </a:rPr>
            </a:br>
            <a:r>
              <a:rPr lang="sl-SI" altLang="en-US" sz="1800" b="1" dirty="0">
                <a:solidFill>
                  <a:schemeClr val="tx1">
                    <a:lumMod val="75000"/>
                    <a:lumOff val="25000"/>
                  </a:schemeClr>
                </a:solidFill>
                <a:latin typeface="Aller" panose="02000503030000020004" pitchFamily="2" charset="77"/>
              </a:rPr>
              <a:t>                                                                                                                                     </a:t>
            </a:r>
            <a:r>
              <a:rPr lang="sl-SI" altLang="en-US" sz="1800" i="1" dirty="0">
                <a:solidFill>
                  <a:schemeClr val="tx1">
                    <a:lumMod val="75000"/>
                    <a:lumOff val="25000"/>
                  </a:schemeClr>
                </a:solidFill>
                <a:latin typeface="Aller" panose="02000503030000020004" pitchFamily="2" charset="77"/>
              </a:rPr>
              <a:t>Science and Research Centre Koper, Slovenia</a:t>
            </a:r>
            <a:br>
              <a:rPr lang="sl-SI" altLang="en-US" sz="2400" dirty="0">
                <a:solidFill>
                  <a:schemeClr val="tx1">
                    <a:lumMod val="65000"/>
                    <a:lumOff val="35000"/>
                  </a:schemeClr>
                </a:solidFill>
              </a:rPr>
            </a:br>
            <a:br>
              <a:rPr lang="en-GB" sz="24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50" name="Subtitle 2">
            <a:extLst>
              <a:ext uri="{FF2B5EF4-FFF2-40B4-BE49-F238E27FC236}">
                <a16:creationId xmlns:a16="http://schemas.microsoft.com/office/drawing/2014/main" id="{162BC6A0-4F07-4995-8409-CDD048FE735D}"/>
              </a:ext>
            </a:extLst>
          </p:cNvPr>
          <p:cNvSpPr>
            <a:spLocks noGrp="1" noChangeArrowheads="1"/>
          </p:cNvSpPr>
          <p:nvPr>
            <p:ph type="subTitle" idx="1"/>
          </p:nvPr>
        </p:nvSpPr>
        <p:spPr>
          <a:xfrm>
            <a:off x="210667" y="4212971"/>
            <a:ext cx="11671503" cy="1044828"/>
          </a:xfrm>
        </p:spPr>
        <p:txBody>
          <a:bodyPr/>
          <a:lstStyle/>
          <a:p>
            <a:pPr>
              <a:lnSpc>
                <a:spcPct val="100000"/>
              </a:lnSpc>
              <a:spcBef>
                <a:spcPts val="0"/>
              </a:spcBef>
            </a:pPr>
            <a:r>
              <a:rPr lang="en-GB" sz="1400" b="1" i="0" u="none" strike="noStrike" baseline="0" dirty="0">
                <a:solidFill>
                  <a:schemeClr val="tx1">
                    <a:lumMod val="75000"/>
                    <a:lumOff val="25000"/>
                  </a:schemeClr>
                </a:solidFill>
                <a:latin typeface="Aller" panose="02000503030000020004" pitchFamily="2" charset="-18"/>
              </a:rPr>
              <a:t>2nd International Interdisciplinary Scientific Conference of SC IDE</a:t>
            </a:r>
          </a:p>
          <a:p>
            <a:pPr>
              <a:lnSpc>
                <a:spcPct val="100000"/>
              </a:lnSpc>
              <a:spcBef>
                <a:spcPts val="0"/>
              </a:spcBef>
            </a:pPr>
            <a:r>
              <a:rPr lang="en-GB" sz="1400" b="1" i="0" u="none" strike="noStrike" baseline="0" dirty="0">
                <a:solidFill>
                  <a:schemeClr val="tx1">
                    <a:lumMod val="75000"/>
                    <a:lumOff val="25000"/>
                  </a:schemeClr>
                </a:solidFill>
                <a:latin typeface="Aller" panose="02000503030000020004" pitchFamily="2" charset="-18"/>
              </a:rPr>
              <a:t>(IN)EQUALITY</a:t>
            </a:r>
            <a:r>
              <a:rPr lang="sl-SI" sz="1400" b="1" i="0" u="none" strike="noStrike" baseline="0" dirty="0">
                <a:solidFill>
                  <a:schemeClr val="tx1">
                    <a:lumMod val="75000"/>
                    <a:lumOff val="25000"/>
                  </a:schemeClr>
                </a:solidFill>
                <a:latin typeface="Aller" panose="02000503030000020004" pitchFamily="2" charset="-18"/>
              </a:rPr>
              <a:t>:</a:t>
            </a:r>
            <a:r>
              <a:rPr lang="en-GB" sz="1400" b="1" i="0" u="none" strike="noStrike" baseline="0" dirty="0">
                <a:solidFill>
                  <a:schemeClr val="tx1">
                    <a:lumMod val="75000"/>
                    <a:lumOff val="25000"/>
                  </a:schemeClr>
                </a:solidFill>
                <a:latin typeface="Aller" panose="02000503030000020004" pitchFamily="2" charset="-18"/>
              </a:rPr>
              <a:t> FACES OF CONTEMPORARY EUROPE</a:t>
            </a:r>
          </a:p>
          <a:p>
            <a:pPr>
              <a:lnSpc>
                <a:spcPct val="100000"/>
              </a:lnSpc>
              <a:spcBef>
                <a:spcPts val="0"/>
              </a:spcBef>
            </a:pPr>
            <a:r>
              <a:rPr lang="en-GB" sz="1400" b="1" i="0" u="none" strike="noStrike" baseline="0" dirty="0">
                <a:solidFill>
                  <a:schemeClr val="tx1">
                    <a:lumMod val="75000"/>
                    <a:lumOff val="25000"/>
                  </a:schemeClr>
                </a:solidFill>
                <a:latin typeface="Aller" panose="02000503030000020004" pitchFamily="2" charset="-18"/>
              </a:rPr>
              <a:t>19-21 November 2021</a:t>
            </a:r>
            <a:endParaRPr lang="sl-SI" altLang="en-US" sz="1400" dirty="0">
              <a:solidFill>
                <a:schemeClr val="tx1">
                  <a:lumMod val="75000"/>
                  <a:lumOff val="25000"/>
                </a:schemeClr>
              </a:solidFill>
              <a:latin typeface="Aller" panose="02000503030000020004" pitchFamily="2" charset="-18"/>
            </a:endParaRPr>
          </a:p>
          <a:p>
            <a:endParaRPr lang="sl-SI" altLang="en-US" b="1" dirty="0">
              <a:solidFill>
                <a:schemeClr val="tx1">
                  <a:lumMod val="65000"/>
                  <a:lumOff val="35000"/>
                </a:schemeClr>
              </a:solidFill>
            </a:endParaRPr>
          </a:p>
          <a:p>
            <a:endParaRPr lang="en-US" altLang="en-US" b="1" dirty="0">
              <a:solidFill>
                <a:schemeClr val="tx1">
                  <a:lumMod val="65000"/>
                  <a:lumOff val="35000"/>
                </a:schemeClr>
              </a:solidFill>
            </a:endParaRPr>
          </a:p>
        </p:txBody>
      </p:sp>
      <p:pic>
        <p:nvPicPr>
          <p:cNvPr id="2051" name="Picture 6">
            <a:extLst>
              <a:ext uri="{FF2B5EF4-FFF2-40B4-BE49-F238E27FC236}">
                <a16:creationId xmlns:a16="http://schemas.microsoft.com/office/drawing/2014/main" id="{F88D8CC7-FD3A-44E7-AEFF-B5A73B3015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75" y="-22179"/>
            <a:ext cx="12207875" cy="1331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5">
            <a:extLst>
              <a:ext uri="{FF2B5EF4-FFF2-40B4-BE49-F238E27FC236}">
                <a16:creationId xmlns:a16="http://schemas.microsoft.com/office/drawing/2014/main" id="{C68BB8A9-8E51-4DCD-A9B7-261C13B18F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55211" y="5669265"/>
            <a:ext cx="2727076" cy="1044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7">
            <a:extLst>
              <a:ext uri="{FF2B5EF4-FFF2-40B4-BE49-F238E27FC236}">
                <a16:creationId xmlns:a16="http://schemas.microsoft.com/office/drawing/2014/main" id="{9C2208E4-B568-4F54-A074-B2427F2358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18" y="3837028"/>
            <a:ext cx="12164182" cy="20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4">
            <a:extLst>
              <a:ext uri="{FF2B5EF4-FFF2-40B4-BE49-F238E27FC236}">
                <a16:creationId xmlns:a16="http://schemas.microsoft.com/office/drawing/2014/main" id="{D40DCD3F-2A2F-4D2E-BBFE-F2DFD9BAFDBF}"/>
              </a:ext>
            </a:extLst>
          </p:cNvPr>
          <p:cNvPicPr>
            <a:picLocks noChangeAspect="1"/>
          </p:cNvPicPr>
          <p:nvPr/>
        </p:nvPicPr>
        <p:blipFill>
          <a:blip r:embed="rId4"/>
          <a:stretch>
            <a:fillRect/>
          </a:stretch>
        </p:blipFill>
        <p:spPr>
          <a:xfrm>
            <a:off x="209713" y="5934372"/>
            <a:ext cx="3267739" cy="816935"/>
          </a:xfrm>
          <a:prstGeom prst="rect">
            <a:avLst/>
          </a:prstGeom>
        </p:spPr>
      </p:pic>
      <p:pic>
        <p:nvPicPr>
          <p:cNvPr id="1026" name="Picture 2" descr="Spring School 2019">
            <a:extLst>
              <a:ext uri="{FF2B5EF4-FFF2-40B4-BE49-F238E27FC236}">
                <a16:creationId xmlns:a16="http://schemas.microsoft.com/office/drawing/2014/main" id="{7AAC72F2-FF07-44E0-8405-067B62E97C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3227" y="4946699"/>
            <a:ext cx="1478106" cy="89783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361406" y="672306"/>
            <a:ext cx="11469188" cy="922338"/>
          </a:xfrm>
        </p:spPr>
        <p:txBody>
          <a:bodyPr/>
          <a:lstStyle/>
          <a:p>
            <a:pPr lvl="1" algn="ctr"/>
            <a:r>
              <a:rPr lang="en-US" sz="3200" b="1" dirty="0">
                <a:solidFill>
                  <a:schemeClr val="tx1">
                    <a:lumMod val="65000"/>
                    <a:lumOff val="35000"/>
                  </a:schemeClr>
                </a:solidFill>
                <a:latin typeface="Aller" panose="02000503030000020004" pitchFamily="2" charset="77"/>
              </a:rPr>
              <a:t>Child-</a:t>
            </a:r>
            <a:r>
              <a:rPr lang="en-US" sz="3200" b="1" dirty="0" err="1">
                <a:solidFill>
                  <a:schemeClr val="tx1">
                    <a:lumMod val="65000"/>
                    <a:lumOff val="35000"/>
                  </a:schemeClr>
                </a:solidFill>
                <a:latin typeface="Aller" panose="02000503030000020004" pitchFamily="2" charset="77"/>
              </a:rPr>
              <a:t>centred</a:t>
            </a:r>
            <a:r>
              <a:rPr lang="en-US" sz="3200" b="1" dirty="0">
                <a:solidFill>
                  <a:schemeClr val="tx1">
                    <a:lumMod val="65000"/>
                    <a:lumOff val="35000"/>
                  </a:schemeClr>
                </a:solidFill>
                <a:latin typeface="Aller" panose="02000503030000020004" pitchFamily="2" charset="77"/>
              </a:rPr>
              <a:t> approach to migrant integration policy </a:t>
            </a: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836739"/>
            <a:ext cx="10515600" cy="4106862"/>
          </a:xfrm>
        </p:spPr>
        <p:txBody>
          <a:bodyPr/>
          <a:lstStyle/>
          <a:p>
            <a:pPr marL="342900" lvl="1" indent="-342900"/>
            <a:r>
              <a:rPr lang="en-US" dirty="0">
                <a:solidFill>
                  <a:schemeClr val="tx1">
                    <a:lumMod val="65000"/>
                    <a:lumOff val="35000"/>
                  </a:schemeClr>
                </a:solidFill>
                <a:latin typeface="Aller" panose="02000503030000020004" pitchFamily="2" charset="77"/>
              </a:rPr>
              <a:t>Encourages children agency - to develop together and individually their own solutions to problems given</a:t>
            </a:r>
          </a:p>
          <a:p>
            <a:pPr marL="361950" lvl="1" indent="-361950"/>
            <a:endParaRPr lang="en-US" dirty="0">
              <a:solidFill>
                <a:schemeClr val="tx1">
                  <a:lumMod val="65000"/>
                  <a:lumOff val="35000"/>
                </a:schemeClr>
              </a:solidFill>
              <a:latin typeface="Aller" panose="02000503030000020004" pitchFamily="2" charset="77"/>
            </a:endParaRPr>
          </a:p>
          <a:p>
            <a:pPr marL="361950" lvl="1" indent="-361950"/>
            <a:r>
              <a:rPr lang="en-US" dirty="0">
                <a:solidFill>
                  <a:schemeClr val="tx1">
                    <a:lumMod val="65000"/>
                    <a:lumOff val="35000"/>
                  </a:schemeClr>
                </a:solidFill>
                <a:latin typeface="Aller" panose="02000503030000020004" pitchFamily="2" charset="77"/>
              </a:rPr>
              <a:t>Is concerned with migrant </a:t>
            </a:r>
            <a:r>
              <a:rPr lang="en-US" dirty="0" err="1">
                <a:solidFill>
                  <a:schemeClr val="tx1">
                    <a:lumMod val="65000"/>
                    <a:lumOff val="35000"/>
                  </a:schemeClr>
                </a:solidFill>
                <a:latin typeface="Aller" panose="02000503030000020004" pitchFamily="2" charset="77"/>
              </a:rPr>
              <a:t>childrne’s</a:t>
            </a:r>
            <a:r>
              <a:rPr lang="en-US" dirty="0">
                <a:solidFill>
                  <a:schemeClr val="tx1">
                    <a:lumMod val="65000"/>
                    <a:lumOff val="35000"/>
                  </a:schemeClr>
                </a:solidFill>
                <a:latin typeface="Aller" panose="02000503030000020004" pitchFamily="2" charset="77"/>
              </a:rPr>
              <a:t> well-being (rather than becoming)</a:t>
            </a:r>
          </a:p>
          <a:p>
            <a:pPr marL="342900" lvl="1" indent="-342900"/>
            <a:endParaRPr lang="en-US" dirty="0">
              <a:solidFill>
                <a:schemeClr val="tx1">
                  <a:lumMod val="65000"/>
                  <a:lumOff val="35000"/>
                </a:schemeClr>
              </a:solidFill>
              <a:latin typeface="Aller" panose="02000503030000020004" pitchFamily="2" charset="77"/>
            </a:endParaRPr>
          </a:p>
          <a:p>
            <a:pPr marL="361950" lvl="1" indent="-361950"/>
            <a:r>
              <a:rPr lang="en-US" dirty="0">
                <a:solidFill>
                  <a:schemeClr val="tx1">
                    <a:lumMod val="65000"/>
                    <a:lumOff val="35000"/>
                  </a:schemeClr>
                </a:solidFill>
                <a:latin typeface="Aller" panose="02000503030000020004" pitchFamily="2" charset="77"/>
              </a:rPr>
              <a:t>Focuses on development of migrants' life skills, capacities and agency</a:t>
            </a:r>
          </a:p>
          <a:p>
            <a:pPr marL="361950" lvl="1" indent="-361950"/>
            <a:endParaRPr lang="en-US" dirty="0">
              <a:solidFill>
                <a:schemeClr val="tx1">
                  <a:lumMod val="65000"/>
                  <a:lumOff val="35000"/>
                </a:schemeClr>
              </a:solidFill>
              <a:latin typeface="Aller" panose="02000503030000020004" pitchFamily="2" charset="77"/>
            </a:endParaRPr>
          </a:p>
          <a:p>
            <a:pPr marL="361950" lvl="1" indent="-361950"/>
            <a:r>
              <a:rPr lang="en-US" dirty="0">
                <a:solidFill>
                  <a:schemeClr val="tx1">
                    <a:lumMod val="65000"/>
                    <a:lumOff val="35000"/>
                  </a:schemeClr>
                </a:solidFill>
                <a:latin typeface="Aller" panose="02000503030000020004" pitchFamily="2" charset="77"/>
              </a:rPr>
              <a:t>Biggest challenges is how to translate subjective children’s views and their understanding of well-being into policies that tend to deal with objective measures and indicators of integration </a:t>
            </a:r>
          </a:p>
          <a:p>
            <a:pPr marL="361950" lvl="1" indent="-361950"/>
            <a:endParaRPr lang="en-SI" dirty="0">
              <a:solidFill>
                <a:schemeClr val="tx1">
                  <a:lumMod val="75000"/>
                  <a:lumOff val="25000"/>
                </a:schemeClr>
              </a:solidFill>
              <a:latin typeface="Aller" panose="02000503030000020004" pitchFamily="2" charset="77"/>
            </a:endParaRPr>
          </a:p>
          <a:p>
            <a:pPr lvl="1"/>
            <a:endParaRPr lang="en-GB" altLang="en-US" dirty="0">
              <a:solidFill>
                <a:schemeClr val="tx1">
                  <a:lumMod val="65000"/>
                  <a:lumOff val="35000"/>
                </a:schemeClr>
              </a:solidFill>
              <a:highlight>
                <a:srgbClr val="FFFF00"/>
              </a:highlight>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7653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361406" y="672306"/>
            <a:ext cx="11469188" cy="922338"/>
          </a:xfrm>
        </p:spPr>
        <p:txBody>
          <a:bodyPr/>
          <a:lstStyle/>
          <a:p>
            <a:pPr lvl="1" algn="ctr"/>
            <a:r>
              <a:rPr lang="en-US" sz="3200" b="1" dirty="0">
                <a:solidFill>
                  <a:schemeClr val="tx1">
                    <a:lumMod val="65000"/>
                    <a:lumOff val="35000"/>
                  </a:schemeClr>
                </a:solidFill>
                <a:latin typeface="Aller" panose="02000503030000020004" pitchFamily="2" charset="77"/>
              </a:rPr>
              <a:t>Child-centered approach to education</a:t>
            </a: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1718469"/>
            <a:ext cx="10515600" cy="4225131"/>
          </a:xfrm>
        </p:spPr>
        <p:txBody>
          <a:bodyPr/>
          <a:lstStyle/>
          <a:p>
            <a:pPr marL="14288" lvl="1" indent="0" algn="ctr">
              <a:buNone/>
            </a:pPr>
            <a:r>
              <a:rPr lang="sl-SI" sz="2800" dirty="0">
                <a:solidFill>
                  <a:schemeClr val="tx1">
                    <a:lumMod val="75000"/>
                    <a:lumOff val="25000"/>
                  </a:schemeClr>
                </a:solidFill>
                <a:latin typeface="Aller" panose="02000503030000020004" pitchFamily="2" charset="77"/>
              </a:rPr>
              <a:t>Emphasis on discovering migrants abilities, passions and skills through questioning, problem solving, independent thinking, innovation and creativity.</a:t>
            </a:r>
            <a:endParaRPr lang="en-SI" sz="2800" dirty="0">
              <a:solidFill>
                <a:schemeClr val="tx1">
                  <a:lumMod val="75000"/>
                  <a:lumOff val="25000"/>
                </a:schemeClr>
              </a:solidFill>
              <a:latin typeface="Aller" panose="02000503030000020004" pitchFamily="2" charset="77"/>
            </a:endParaRPr>
          </a:p>
          <a:p>
            <a:pPr lvl="1"/>
            <a:endParaRPr lang="en-SI" sz="2000" dirty="0">
              <a:solidFill>
                <a:schemeClr val="tx1">
                  <a:lumMod val="75000"/>
                  <a:lumOff val="25000"/>
                </a:schemeClr>
              </a:solidFill>
              <a:latin typeface="Aller" panose="02000503030000020004" pitchFamily="2" charset="77"/>
            </a:endParaRPr>
          </a:p>
          <a:p>
            <a:pPr lvl="1">
              <a:spcBef>
                <a:spcPts val="1100"/>
              </a:spcBef>
            </a:pPr>
            <a:r>
              <a:rPr lang="sl-SI" dirty="0">
                <a:solidFill>
                  <a:schemeClr val="tx1">
                    <a:lumMod val="75000"/>
                    <a:lumOff val="25000"/>
                  </a:schemeClr>
                </a:solidFill>
                <a:latin typeface="Aller" panose="02000503030000020004" pitchFamily="2" charset="77"/>
              </a:rPr>
              <a:t>introducing multicultural education and diversity management</a:t>
            </a:r>
          </a:p>
          <a:p>
            <a:pPr lvl="1">
              <a:spcBef>
                <a:spcPts val="1100"/>
              </a:spcBef>
            </a:pPr>
            <a:r>
              <a:rPr lang="sl-SI" dirty="0">
                <a:solidFill>
                  <a:schemeClr val="tx1">
                    <a:lumMod val="75000"/>
                    <a:lumOff val="25000"/>
                  </a:schemeClr>
                </a:solidFill>
                <a:latin typeface="Aller" panose="02000503030000020004" pitchFamily="2" charset="77"/>
              </a:rPr>
              <a:t>solving inter-ethnic conflicts in the school environment </a:t>
            </a:r>
          </a:p>
          <a:p>
            <a:pPr lvl="1">
              <a:spcBef>
                <a:spcPts val="1100"/>
              </a:spcBef>
            </a:pPr>
            <a:r>
              <a:rPr lang="sl-SI" dirty="0">
                <a:solidFill>
                  <a:schemeClr val="tx1">
                    <a:lumMod val="75000"/>
                    <a:lumOff val="25000"/>
                  </a:schemeClr>
                </a:solidFill>
                <a:latin typeface="Aller" panose="02000503030000020004" pitchFamily="2" charset="77"/>
              </a:rPr>
              <a:t>art-based practices and measures for promoting inclusion</a:t>
            </a:r>
          </a:p>
          <a:p>
            <a:pPr lvl="1">
              <a:spcBef>
                <a:spcPts val="1100"/>
              </a:spcBef>
            </a:pPr>
            <a:r>
              <a:rPr lang="sl-SI" dirty="0">
                <a:solidFill>
                  <a:schemeClr val="tx1">
                    <a:lumMod val="75000"/>
                    <a:lumOff val="25000"/>
                  </a:schemeClr>
                </a:solidFill>
                <a:latin typeface="Aller" panose="02000503030000020004" pitchFamily="2" charset="77"/>
              </a:rPr>
              <a:t>indicators of migrants’ conceptualization of well-being and </a:t>
            </a:r>
          </a:p>
          <a:p>
            <a:pPr lvl="1">
              <a:spcBef>
                <a:spcPts val="1100"/>
              </a:spcBef>
            </a:pPr>
            <a:r>
              <a:rPr lang="sl-SI" dirty="0">
                <a:solidFill>
                  <a:schemeClr val="tx1">
                    <a:lumMod val="75000"/>
                    <a:lumOff val="25000"/>
                  </a:schemeClr>
                </a:solidFill>
                <a:latin typeface="Aller" panose="02000503030000020004" pitchFamily="2" charset="77"/>
              </a:rPr>
              <a:t>organizing everyday school life for diversity management. </a:t>
            </a:r>
            <a:endParaRPr lang="en-SI" dirty="0">
              <a:solidFill>
                <a:schemeClr val="tx1">
                  <a:lumMod val="75000"/>
                  <a:lumOff val="25000"/>
                </a:schemeClr>
              </a:solidFill>
              <a:latin typeface="Aller" panose="02000503030000020004" pitchFamily="2" charset="77"/>
            </a:endParaRPr>
          </a:p>
          <a:p>
            <a:pPr lvl="1"/>
            <a:endParaRPr lang="en-SI" dirty="0"/>
          </a:p>
          <a:p>
            <a:pPr lvl="1"/>
            <a:endParaRPr lang="en-GB" altLang="en-US" dirty="0">
              <a:solidFill>
                <a:schemeClr val="tx1">
                  <a:lumMod val="65000"/>
                  <a:lumOff val="35000"/>
                </a:schemeClr>
              </a:solidFill>
              <a:highlight>
                <a:srgbClr val="FFFF00"/>
              </a:highlight>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9800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714651"/>
            <a:ext cx="10515600" cy="1110973"/>
          </a:xfrm>
        </p:spPr>
        <p:txBody>
          <a:bodyPr/>
          <a:lstStyle/>
          <a:p>
            <a:pPr algn="ctr"/>
            <a:br>
              <a:rPr lang="sl-SI" sz="4000" b="1" kern="0" dirty="0">
                <a:solidFill>
                  <a:schemeClr val="tx1">
                    <a:lumMod val="75000"/>
                    <a:lumOff val="25000"/>
                  </a:schemeClr>
                </a:solidFill>
                <a:effectLst/>
                <a:latin typeface="Aller" panose="02000503030000020004" pitchFamily="2" charset="-18"/>
                <a:ea typeface="Times New Roman" panose="02020603050405020304" pitchFamily="18" charset="0"/>
                <a:cs typeface="Times New Roman" panose="02020603050405020304" pitchFamily="18" charset="0"/>
              </a:rPr>
            </a:br>
            <a:r>
              <a:rPr lang="en-GB" sz="4000" b="1" kern="0" dirty="0">
                <a:solidFill>
                  <a:schemeClr val="tx1">
                    <a:lumMod val="65000"/>
                    <a:lumOff val="35000"/>
                  </a:schemeClr>
                </a:solidFill>
                <a:latin typeface="Aller" panose="02000503030000020004" pitchFamily="2" charset="-18"/>
                <a:ea typeface="Times New Roman" panose="02020603050405020304" pitchFamily="18" charset="0"/>
                <a:cs typeface="Times New Roman" panose="02020603050405020304" pitchFamily="18" charset="0"/>
              </a:rPr>
              <a:t>I</a:t>
            </a:r>
            <a:r>
              <a:rPr lang="en-GB" sz="4000" b="1" kern="0" dirty="0">
                <a:solidFill>
                  <a:schemeClr val="tx1">
                    <a:lumMod val="65000"/>
                    <a:lumOff val="35000"/>
                  </a:schemeClr>
                </a:solidFill>
                <a:effectLst/>
                <a:latin typeface="Aller" panose="02000503030000020004" pitchFamily="2" charset="-18"/>
                <a:ea typeface="Times New Roman" panose="02020603050405020304" pitchFamily="18" charset="0"/>
                <a:cs typeface="Times New Roman" panose="02020603050405020304" pitchFamily="18" charset="0"/>
              </a:rPr>
              <a:t>mplementation of child-centred approach </a:t>
            </a:r>
            <a:br>
              <a:rPr lang="en-GB" sz="1800" b="1" kern="0" dirty="0">
                <a:solidFill>
                  <a:schemeClr val="tx1">
                    <a:lumMod val="65000"/>
                    <a:lumOff val="3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2236787"/>
            <a:ext cx="10515600" cy="3906561"/>
          </a:xfrm>
        </p:spPr>
        <p:txBody>
          <a:bodyPr/>
          <a:lstStyle/>
          <a:p>
            <a:pPr marL="92075" lvl="1" indent="0" algn="ctr">
              <a:buNone/>
            </a:pPr>
            <a:r>
              <a:rPr lang="en-GB" altLang="en-US" dirty="0">
                <a:solidFill>
                  <a:schemeClr val="tx1">
                    <a:lumMod val="65000"/>
                    <a:lumOff val="35000"/>
                  </a:schemeClr>
                </a:solidFill>
                <a:latin typeface="Aller" panose="02000503030000020004" pitchFamily="2" charset="-18"/>
              </a:rPr>
              <a:t>In applying MiCREATE fieldwork we choose to apply diverse methodological approaches that are in line with CCA</a:t>
            </a:r>
          </a:p>
          <a:p>
            <a:pPr marL="92075" lvl="1" indent="0">
              <a:buNone/>
            </a:pPr>
            <a:endParaRPr lang="en-GB" altLang="en-US" dirty="0">
              <a:solidFill>
                <a:schemeClr val="tx1">
                  <a:lumMod val="65000"/>
                  <a:lumOff val="35000"/>
                </a:schemeClr>
              </a:solidFill>
              <a:latin typeface="Aller" panose="02000503030000020004" pitchFamily="2" charset="-18"/>
            </a:endParaRPr>
          </a:p>
          <a:p>
            <a:pPr marL="434975" lvl="1" indent="-342900">
              <a:spcBef>
                <a:spcPts val="1100"/>
              </a:spcBef>
            </a:pPr>
            <a:r>
              <a:rPr lang="en-GB" altLang="en-US" dirty="0">
                <a:solidFill>
                  <a:schemeClr val="tx1">
                    <a:lumMod val="65000"/>
                    <a:lumOff val="35000"/>
                  </a:schemeClr>
                </a:solidFill>
                <a:latin typeface="Aller" panose="02000503030000020004" pitchFamily="2" charset="-18"/>
              </a:rPr>
              <a:t>Child-centred Methodology</a:t>
            </a:r>
          </a:p>
          <a:p>
            <a:pPr marL="434975" lvl="1" indent="-342900">
              <a:spcBef>
                <a:spcPts val="1100"/>
              </a:spcBef>
            </a:pPr>
            <a:r>
              <a:rPr lang="en-GB" altLang="en-US" dirty="0">
                <a:solidFill>
                  <a:schemeClr val="tx1">
                    <a:lumMod val="65000"/>
                    <a:lumOff val="35000"/>
                  </a:schemeClr>
                </a:solidFill>
                <a:latin typeface="Aller" panose="02000503030000020004" pitchFamily="2" charset="-18"/>
              </a:rPr>
              <a:t>Child Advisory board (evaluation of research steps, measure instruments, methodology, tools for teachers, policy briefs etc.) </a:t>
            </a:r>
          </a:p>
          <a:p>
            <a:pPr marL="434975" lvl="1" indent="-342900">
              <a:spcBef>
                <a:spcPts val="1100"/>
              </a:spcBef>
            </a:pPr>
            <a:r>
              <a:rPr lang="en-GB" altLang="en-US" dirty="0">
                <a:solidFill>
                  <a:schemeClr val="tx1">
                    <a:lumMod val="65000"/>
                    <a:lumOff val="35000"/>
                  </a:schemeClr>
                </a:solidFill>
                <a:latin typeface="Aller" panose="02000503030000020004" pitchFamily="2" charset="-18"/>
              </a:rPr>
              <a:t>Child-centred policy recommendations</a:t>
            </a:r>
          </a:p>
          <a:p>
            <a:pPr marL="434975" lvl="1" indent="-342900">
              <a:spcBef>
                <a:spcPts val="1100"/>
              </a:spcBef>
            </a:pPr>
            <a:r>
              <a:rPr lang="en-GB" altLang="en-US" dirty="0">
                <a:solidFill>
                  <a:schemeClr val="tx1">
                    <a:lumMod val="65000"/>
                    <a:lumOff val="35000"/>
                  </a:schemeClr>
                </a:solidFill>
                <a:latin typeface="Aller" panose="02000503030000020004" pitchFamily="2" charset="-18"/>
              </a:rPr>
              <a:t>Child-centred tools for teachers</a:t>
            </a: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597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714651"/>
            <a:ext cx="10515600" cy="1110973"/>
          </a:xfrm>
        </p:spPr>
        <p:txBody>
          <a:bodyPr/>
          <a:lstStyle/>
          <a:p>
            <a:pPr algn="ctr"/>
            <a:br>
              <a:rPr lang="sl-SI" sz="2800" b="1" kern="0" dirty="0">
                <a:solidFill>
                  <a:schemeClr val="tx1">
                    <a:lumMod val="75000"/>
                    <a:lumOff val="25000"/>
                  </a:schemeClr>
                </a:solidFill>
                <a:effectLst/>
                <a:latin typeface="Aller" panose="02000503030000020004" pitchFamily="2" charset="-18"/>
                <a:ea typeface="Times New Roman" panose="02020603050405020304" pitchFamily="18" charset="0"/>
                <a:cs typeface="Times New Roman" panose="02020603050405020304" pitchFamily="18" charset="0"/>
              </a:rPr>
            </a:br>
            <a:r>
              <a:rPr lang="en-GB" altLang="en-US" sz="4000" b="1" dirty="0">
                <a:solidFill>
                  <a:schemeClr val="tx1">
                    <a:lumMod val="65000"/>
                    <a:lumOff val="35000"/>
                  </a:schemeClr>
                </a:solidFill>
                <a:latin typeface="Aller" panose="02000503030000020004" pitchFamily="2" charset="-18"/>
              </a:rPr>
              <a:t>Child-centred Methodology</a:t>
            </a:r>
            <a:br>
              <a:rPr lang="en-GB" altLang="en-US" sz="4000" b="1" dirty="0">
                <a:solidFill>
                  <a:schemeClr val="tx1">
                    <a:lumMod val="65000"/>
                    <a:lumOff val="35000"/>
                  </a:schemeClr>
                </a:solidFill>
                <a:latin typeface="Aller" panose="02000503030000020004" pitchFamily="2" charset="-18"/>
              </a:rPr>
            </a:br>
            <a:br>
              <a:rPr lang="en-GB" sz="4000" b="1" kern="0" dirty="0">
                <a:solidFill>
                  <a:schemeClr val="tx1">
                    <a:lumMod val="65000"/>
                    <a:lumOff val="3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altLang="en-US" sz="4000"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2236787"/>
            <a:ext cx="10515600" cy="3906561"/>
          </a:xfrm>
        </p:spPr>
        <p:txBody>
          <a:bodyPr/>
          <a:lstStyle/>
          <a:p>
            <a:pPr marL="549275" lvl="1" indent="-457200">
              <a:buAutoNum type="arabicPeriod"/>
            </a:pPr>
            <a:r>
              <a:rPr lang="sl-SI" altLang="en-US" sz="2400" b="1" dirty="0" err="1">
                <a:solidFill>
                  <a:schemeClr val="tx1">
                    <a:lumMod val="65000"/>
                    <a:lumOff val="35000"/>
                  </a:schemeClr>
                </a:solidFill>
                <a:latin typeface="Aller" panose="02000503030000020004" pitchFamily="2" charset="-18"/>
              </a:rPr>
              <a:t>Participant</a:t>
            </a:r>
            <a:r>
              <a:rPr lang="sl-SI" altLang="en-US" sz="2400" b="1" dirty="0">
                <a:solidFill>
                  <a:schemeClr val="tx1">
                    <a:lumMod val="65000"/>
                    <a:lumOff val="35000"/>
                  </a:schemeClr>
                </a:solidFill>
                <a:latin typeface="Aller" panose="02000503030000020004" pitchFamily="2" charset="-18"/>
              </a:rPr>
              <a:t> </a:t>
            </a:r>
            <a:r>
              <a:rPr lang="sl-SI" altLang="en-US" sz="2400" b="1" dirty="0" err="1">
                <a:solidFill>
                  <a:schemeClr val="tx1">
                    <a:lumMod val="65000"/>
                    <a:lumOff val="35000"/>
                  </a:schemeClr>
                </a:solidFill>
                <a:latin typeface="Aller" panose="02000503030000020004" pitchFamily="2" charset="-18"/>
              </a:rPr>
              <a:t>observation</a:t>
            </a:r>
            <a:endParaRPr lang="sl-SI" altLang="en-US" sz="2400" b="1" dirty="0">
              <a:solidFill>
                <a:schemeClr val="tx1">
                  <a:lumMod val="65000"/>
                  <a:lumOff val="35000"/>
                </a:schemeClr>
              </a:solidFill>
              <a:latin typeface="Aller" panose="02000503030000020004" pitchFamily="2" charset="-18"/>
            </a:endParaRPr>
          </a:p>
          <a:p>
            <a:pPr marL="549275" lvl="1" indent="-457200">
              <a:buAutoNum type="arabicPeriod"/>
            </a:pPr>
            <a:r>
              <a:rPr lang="en-GB" b="1" dirty="0">
                <a:solidFill>
                  <a:schemeClr val="tx1">
                    <a:lumMod val="65000"/>
                    <a:lumOff val="35000"/>
                  </a:schemeClr>
                </a:solidFill>
                <a:latin typeface="Aller" panose="02000503030000020004" pitchFamily="2" charset="-18"/>
                <a:ea typeface="Times New Roman" panose="02020603050405020304" pitchFamily="18" charset="0"/>
                <a:cs typeface="Times New Roman" panose="02020603050405020304" pitchFamily="18" charset="0"/>
              </a:rPr>
              <a:t>Art-based approach</a:t>
            </a:r>
            <a:endParaRPr lang="sl-SI" b="1" dirty="0">
              <a:solidFill>
                <a:schemeClr val="tx1">
                  <a:lumMod val="65000"/>
                  <a:lumOff val="35000"/>
                </a:schemeClr>
              </a:solidFill>
              <a:latin typeface="Aller" panose="02000503030000020004" pitchFamily="2" charset="-18"/>
              <a:ea typeface="Times New Roman" panose="02020603050405020304" pitchFamily="18" charset="0"/>
              <a:cs typeface="Times New Roman" panose="02020603050405020304" pitchFamily="18" charset="0"/>
            </a:endParaRPr>
          </a:p>
          <a:p>
            <a:pPr marL="549275" lvl="1" indent="-457200">
              <a:buAutoNum type="arabicPeriod"/>
            </a:pPr>
            <a:r>
              <a:rPr lang="en-GB" b="1" dirty="0">
                <a:solidFill>
                  <a:schemeClr val="tx1">
                    <a:lumMod val="65000"/>
                    <a:lumOff val="35000"/>
                  </a:schemeClr>
                </a:solidFill>
                <a:effectLst/>
                <a:latin typeface="Aller" panose="02000503030000020004" pitchFamily="2" charset="77"/>
                <a:ea typeface="Times New Roman" panose="02020603050405020304" pitchFamily="18" charset="0"/>
                <a:cs typeface="Times New Roman" panose="02020603050405020304" pitchFamily="18" charset="0"/>
              </a:rPr>
              <a:t>Narrative interviews</a:t>
            </a:r>
            <a:endParaRPr lang="sl-SI" b="1" dirty="0">
              <a:solidFill>
                <a:schemeClr val="tx1">
                  <a:lumMod val="65000"/>
                  <a:lumOff val="35000"/>
                </a:schemeClr>
              </a:solidFill>
              <a:latin typeface="Aller" panose="02000503030000020004" pitchFamily="2" charset="-18"/>
              <a:ea typeface="Times New Roman" panose="02020603050405020304" pitchFamily="18" charset="0"/>
              <a:cs typeface="Times New Roman" panose="02020603050405020304" pitchFamily="18" charset="0"/>
            </a:endParaRPr>
          </a:p>
          <a:p>
            <a:pPr marL="549275" lvl="1" indent="-457200" algn="ctr">
              <a:buAutoNum type="arabicPeriod"/>
            </a:pPr>
            <a:endParaRPr lang="sl-SI" altLang="en-US" sz="2400" b="1" dirty="0">
              <a:solidFill>
                <a:schemeClr val="tx1">
                  <a:lumMod val="65000"/>
                  <a:lumOff val="35000"/>
                </a:schemeClr>
              </a:solidFill>
              <a:latin typeface="Aller" panose="02000503030000020004" pitchFamily="2" charset="-18"/>
            </a:endParaRPr>
          </a:p>
          <a:p>
            <a:pPr marL="549275" lvl="1" indent="-457200" algn="ctr">
              <a:buAutoNum type="arabicPeriod"/>
            </a:pPr>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0718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sl-SI" altLang="en-US" sz="4000" b="1" dirty="0">
                <a:solidFill>
                  <a:schemeClr val="tx1">
                    <a:lumMod val="65000"/>
                    <a:lumOff val="35000"/>
                  </a:schemeClr>
                </a:solidFill>
                <a:latin typeface="Aller" panose="02000503030000020004" pitchFamily="2" charset="-18"/>
              </a:rPr>
              <a:t>Participant observation</a:t>
            </a:r>
            <a:endParaRPr lang="en-US" altLang="en-US" sz="4000"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635431" y="1476375"/>
            <a:ext cx="11354445" cy="4181476"/>
          </a:xfrm>
        </p:spPr>
        <p:txBody>
          <a:bodyPr/>
          <a:lstStyle/>
          <a:p>
            <a:pPr marL="457200" lvl="1" indent="0">
              <a:buNone/>
            </a:pP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Aim</a:t>
            </a:r>
            <a:r>
              <a:rPr lang="sl-SI" sz="2000" b="1" dirty="0">
                <a:solidFill>
                  <a:schemeClr val="tx1">
                    <a:lumMod val="65000"/>
                    <a:lumOff val="35000"/>
                  </a:schemeClr>
                </a:solidFill>
                <a:effectLst/>
                <a:latin typeface="Aller" panose="02000503030000020004" pitchFamily="2" charset="-18"/>
                <a:ea typeface="Times New Roman" panose="02020603050405020304" pitchFamily="18" charset="0"/>
              </a:rPr>
              <a:t>s</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 </a:t>
            </a:r>
            <a:endParaRPr lang="sl-SI" sz="2000" b="1" dirty="0">
              <a:solidFill>
                <a:schemeClr val="tx1">
                  <a:lumMod val="65000"/>
                  <a:lumOff val="35000"/>
                </a:schemeClr>
              </a:solidFill>
              <a:effectLst/>
              <a:latin typeface="Aller" panose="02000503030000020004" pitchFamily="2" charset="-18"/>
              <a:ea typeface="Times New Roman" panose="02020603050405020304" pitchFamily="18" charset="0"/>
            </a:endParaRPr>
          </a:p>
          <a:p>
            <a:pPr marL="277813" lvl="1" indent="-277813">
              <a:spcBef>
                <a:spcPts val="1100"/>
              </a:spcBef>
              <a:buFont typeface="Wingdings" panose="05000000000000000000" pitchFamily="2" charset="2"/>
              <a:buChar char="Ø"/>
            </a:pP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to take part in the daily activities, interactions and events of children, to learn </a:t>
            </a:r>
            <a:r>
              <a:rPr lang="sl-SI" sz="2000" dirty="0" err="1">
                <a:solidFill>
                  <a:schemeClr val="tx1">
                    <a:lumMod val="65000"/>
                    <a:lumOff val="35000"/>
                  </a:schemeClr>
                </a:solidFill>
                <a:effectLst/>
                <a:latin typeface="Aller" panose="02000503030000020004" pitchFamily="2" charset="-18"/>
                <a:ea typeface="Times New Roman" panose="02020603050405020304" pitchFamily="18" charset="0"/>
              </a:rPr>
              <a:t>about</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 </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their life routines and their ‘culture’ (</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P</a:t>
            </a:r>
            <a:r>
              <a:rPr lang="en-US" sz="2000" dirty="0" err="1">
                <a:solidFill>
                  <a:schemeClr val="tx1">
                    <a:lumMod val="65000"/>
                    <a:lumOff val="35000"/>
                  </a:schemeClr>
                </a:solidFill>
                <a:effectLst/>
                <a:latin typeface="Aller" panose="02000503030000020004" pitchFamily="2" charset="-18"/>
                <a:ea typeface="Times New Roman" panose="02020603050405020304" pitchFamily="18" charset="0"/>
              </a:rPr>
              <a:t>ellegrini</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Hoch and Symons 2013; DeWalt and DeWalt 2011). </a:t>
            </a:r>
            <a:endParaRPr lang="sl-SI" sz="2000" dirty="0">
              <a:solidFill>
                <a:schemeClr val="tx1">
                  <a:lumMod val="65000"/>
                  <a:lumOff val="35000"/>
                </a:schemeClr>
              </a:solidFill>
              <a:effectLst/>
              <a:latin typeface="Aller" panose="02000503030000020004" pitchFamily="2" charset="-18"/>
              <a:ea typeface="Times New Roman" panose="02020603050405020304" pitchFamily="18" charset="0"/>
            </a:endParaRPr>
          </a:p>
          <a:p>
            <a:pPr marL="277813" lvl="1" indent="-277813">
              <a:spcBef>
                <a:spcPts val="1100"/>
              </a:spcBef>
              <a:buFont typeface="Wingdings" panose="05000000000000000000" pitchFamily="2" charset="2"/>
              <a:buChar char="Ø"/>
            </a:pP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understanding </a:t>
            </a:r>
            <a:r>
              <a:rPr lang="sl-SI" sz="2000" dirty="0" err="1">
                <a:solidFill>
                  <a:schemeClr val="tx1">
                    <a:lumMod val="65000"/>
                    <a:lumOff val="35000"/>
                  </a:schemeClr>
                </a:solidFill>
                <a:effectLst/>
                <a:latin typeface="Aller" panose="02000503030000020004" pitchFamily="2" charset="-18"/>
                <a:ea typeface="Times New Roman" panose="02020603050405020304" pitchFamily="18" charset="0"/>
              </a:rPr>
              <a:t>everyday</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dynamics</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 and </a:t>
            </a:r>
            <a:r>
              <a:rPr lang="sl-SI" sz="2000" dirty="0" err="1">
                <a:solidFill>
                  <a:schemeClr val="tx1">
                    <a:lumMod val="65000"/>
                    <a:lumOff val="35000"/>
                  </a:schemeClr>
                </a:solidFill>
                <a:effectLst/>
                <a:latin typeface="Aller" panose="02000503030000020004" pitchFamily="2" charset="-18"/>
                <a:ea typeface="Times New Roman" panose="02020603050405020304" pitchFamily="18" charset="0"/>
              </a:rPr>
              <a:t>process</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 of </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integration, </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c</a:t>
            </a:r>
            <a:r>
              <a:rPr lang="en-US" sz="2000" dirty="0" err="1">
                <a:solidFill>
                  <a:schemeClr val="tx1">
                    <a:lumMod val="65000"/>
                    <a:lumOff val="35000"/>
                  </a:schemeClr>
                </a:solidFill>
                <a:effectLst/>
                <a:latin typeface="Aller" panose="02000503030000020004" pitchFamily="2" charset="-18"/>
                <a:ea typeface="Times New Roman" panose="02020603050405020304" pitchFamily="18" charset="0"/>
              </a:rPr>
              <a:t>ildren’s</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abilities, needs and interests, peer dynamics and relationships between students and teachers, knowledge of day-to-day activities, school organization, </a:t>
            </a:r>
            <a:r>
              <a:rPr lang="en-US" sz="2000" dirty="0" err="1">
                <a:solidFill>
                  <a:schemeClr val="tx1">
                    <a:lumMod val="65000"/>
                    <a:lumOff val="35000"/>
                  </a:schemeClr>
                </a:solidFill>
                <a:effectLst/>
                <a:latin typeface="Aller" panose="02000503030000020004" pitchFamily="2" charset="-18"/>
                <a:ea typeface="Times New Roman" panose="02020603050405020304" pitchFamily="18" charset="0"/>
              </a:rPr>
              <a:t>etc</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an insight into the (non)existence of child-</a:t>
            </a:r>
            <a:r>
              <a:rPr lang="en-US" sz="2000" dirty="0" err="1">
                <a:solidFill>
                  <a:schemeClr val="tx1">
                    <a:lumMod val="65000"/>
                    <a:lumOff val="35000"/>
                  </a:schemeClr>
                </a:solidFill>
                <a:effectLst/>
                <a:latin typeface="Aller" panose="02000503030000020004" pitchFamily="2" charset="-18"/>
                <a:ea typeface="Times New Roman" panose="02020603050405020304" pitchFamily="18" charset="0"/>
              </a:rPr>
              <a:t>centred</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approaches</a:t>
            </a:r>
          </a:p>
          <a:p>
            <a:pPr marL="277813" lvl="1" indent="-277813">
              <a:spcBef>
                <a:spcPts val="1100"/>
              </a:spcBef>
              <a:buFont typeface="Wingdings" panose="05000000000000000000" pitchFamily="2" charset="2"/>
              <a:buChar char="Ø"/>
            </a:pP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to experience class and school dynamics</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and peer interactions in a ‘natural’ setting. </a:t>
            </a:r>
          </a:p>
          <a:p>
            <a:pPr marL="277813" lvl="1" indent="-277813">
              <a:spcBef>
                <a:spcPts val="1100"/>
              </a:spcBef>
            </a:pP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a:t>
            </a:r>
            <a:r>
              <a:rPr lang="en-US" sz="2000" dirty="0" err="1">
                <a:solidFill>
                  <a:schemeClr val="tx1">
                    <a:lumMod val="65000"/>
                    <a:lumOff val="35000"/>
                  </a:schemeClr>
                </a:solidFill>
                <a:effectLst/>
                <a:latin typeface="Aller" panose="02000503030000020004" pitchFamily="2" charset="-18"/>
                <a:ea typeface="Times New Roman" panose="02020603050405020304" pitchFamily="18" charset="0"/>
              </a:rPr>
              <a:t>combin</a:t>
            </a:r>
            <a:r>
              <a:rPr lang="sl-SI" sz="2000" dirty="0" err="1">
                <a:solidFill>
                  <a:schemeClr val="tx1">
                    <a:lumMod val="65000"/>
                    <a:lumOff val="35000"/>
                  </a:schemeClr>
                </a:solidFill>
                <a:effectLst/>
                <a:latin typeface="Aller" panose="02000503030000020004" pitchFamily="2" charset="-18"/>
                <a:ea typeface="Times New Roman" panose="02020603050405020304" pitchFamily="18" charset="0"/>
              </a:rPr>
              <a:t>ation</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 of</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passive observation </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US" sz="20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a ‘fly on the wall’ technique)</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and </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moderate observation </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(with moderate participation)</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a:t>
            </a:r>
          </a:p>
          <a:p>
            <a:pPr marL="277813" lvl="1" indent="-277813">
              <a:spcBef>
                <a:spcPts val="1100"/>
              </a:spcBef>
            </a:pPr>
            <a:r>
              <a:rPr lang="en-US" sz="2000" b="1" dirty="0">
                <a:solidFill>
                  <a:schemeClr val="tx1">
                    <a:lumMod val="65000"/>
                    <a:lumOff val="35000"/>
                  </a:schemeClr>
                </a:solidFill>
                <a:latin typeface="Aller" panose="02000503030000020004" pitchFamily="2" charset="-18"/>
                <a:ea typeface="Times New Roman" panose="02020603050405020304" pitchFamily="18" charset="0"/>
              </a:rPr>
              <a:t>Passive observation </a:t>
            </a:r>
            <a:r>
              <a:rPr lang="en-US" sz="2000" dirty="0">
                <a:solidFill>
                  <a:schemeClr val="tx1">
                    <a:lumMod val="65000"/>
                    <a:lumOff val="35000"/>
                  </a:schemeClr>
                </a:solidFill>
                <a:latin typeface="Aller" panose="02000503030000020004" pitchFamily="2" charset="-18"/>
                <a:ea typeface="Times New Roman" panose="02020603050405020304" pitchFamily="18" charset="0"/>
              </a:rPr>
              <a:t>(observing</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a lesson from the back of a classroom, a school assembly from the back of the hall, a staff meeting or a playground from the side</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a:t>
            </a:r>
          </a:p>
          <a:p>
            <a:pPr marL="457200" lvl="1" indent="0">
              <a:buNone/>
            </a:pPr>
            <a:endParaRPr lang="en-US" sz="2000" dirty="0">
              <a:effectLst/>
              <a:latin typeface="Aller" panose="02000503030000020004" pitchFamily="2" charset="-18"/>
              <a:ea typeface="Times New Roman" panose="02020603050405020304" pitchFamily="18" charset="0"/>
            </a:endParaRPr>
          </a:p>
          <a:p>
            <a:pPr marL="457200" lvl="1" indent="0">
              <a:buNone/>
            </a:pPr>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83226" y="5719763"/>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9499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sl-SI" altLang="en-US" sz="4000" b="1" dirty="0">
                <a:solidFill>
                  <a:schemeClr val="tx1">
                    <a:lumMod val="65000"/>
                    <a:lumOff val="35000"/>
                  </a:schemeClr>
                </a:solidFill>
                <a:latin typeface="Aller" panose="02000503030000020004" pitchFamily="2" charset="-18"/>
              </a:rPr>
              <a:t>Participant observation</a:t>
            </a:r>
            <a:endParaRPr lang="en-US" altLang="en-US" sz="4000"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2236787"/>
            <a:ext cx="10515600" cy="3906561"/>
          </a:xfrm>
        </p:spPr>
        <p:txBody>
          <a:bodyPr/>
          <a:lstStyle/>
          <a:p>
            <a:pPr marL="274638" lvl="1" indent="-236538">
              <a:spcBef>
                <a:spcPts val="1100"/>
              </a:spcBef>
            </a:pPr>
            <a:r>
              <a:rPr lang="en-US"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Moderate participation</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develop</a:t>
            </a:r>
            <a:r>
              <a:rPr lang="sl-SI" sz="2000" dirty="0" err="1">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ment</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of</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relationship with the children, help</a:t>
            </a:r>
            <a:r>
              <a:rPr lang="sl-SI" sz="2000" dirty="0" err="1">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ing</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students with school subjects, talked with them in the hallways and schoolyards, went with them on school trips, etc.</a:t>
            </a:r>
            <a:endPar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endParaRPr>
          </a:p>
          <a:p>
            <a:pPr marL="274638" lvl="1" indent="-236538">
              <a:spcBef>
                <a:spcPts val="1100"/>
              </a:spcBef>
            </a:pP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The period of observation phase was crucial: a) </a:t>
            </a:r>
            <a:r>
              <a:rPr lang="sl-SI"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as a </a:t>
            </a:r>
            <a:r>
              <a:rPr lang="sl-SI" sz="2000" dirty="0" err="1">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method</a:t>
            </a:r>
            <a:r>
              <a:rPr lang="sl-SI"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 to </a:t>
            </a:r>
            <a:r>
              <a:rPr lang="sl-SI" sz="2000" dirty="0" err="1">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collect</a:t>
            </a:r>
            <a:r>
              <a:rPr lang="sl-SI"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 </a:t>
            </a:r>
            <a:r>
              <a:rPr lang="sl-SI" sz="2000" dirty="0" err="1">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information</a:t>
            </a:r>
            <a:r>
              <a:rPr lang="sl-SI"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/data</a:t>
            </a:r>
            <a:r>
              <a:rPr lang="en-US"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 b) as a preparatory phase for subsequent methods</a:t>
            </a:r>
            <a:r>
              <a:rPr lang="sl-SI"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a:t>
            </a:r>
            <a:endPar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endParaRPr>
          </a:p>
          <a:p>
            <a:pPr marL="274638" lvl="1" indent="-236538">
              <a:spcBef>
                <a:spcPts val="1100"/>
              </a:spcBef>
            </a:pP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Becoming familiar with the children had central implications for the quality and validity of data collected via interviews and focus groups (children were more relax, willing to participate and hones</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t</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in unswerving</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avoid</a:t>
            </a:r>
            <a:r>
              <a:rPr lang="sl-SI" sz="2000" dirty="0" err="1">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ing</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expected and desirable responses).</a:t>
            </a:r>
            <a:endParaRPr lang="en-US"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endParaRPr>
          </a:p>
          <a:p>
            <a:pPr marL="274638" lvl="1" indent="-236538">
              <a:spcBef>
                <a:spcPts val="1100"/>
              </a:spcBef>
            </a:pP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Because of the age and power differences: cannot avoid the authority dimensions</a:t>
            </a:r>
            <a:r>
              <a:rPr lang="en-US"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 </a:t>
            </a:r>
            <a:endParaRPr lang="sl-SI"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endParaRPr>
          </a:p>
          <a:p>
            <a:pPr marL="38100" lvl="1" indent="0">
              <a:spcBef>
                <a:spcPts val="1100"/>
              </a:spcBef>
              <a:buNone/>
            </a:pPr>
            <a:r>
              <a:rPr lang="sl-SI" sz="2000" dirty="0" err="1">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However</a:t>
            </a:r>
            <a:r>
              <a:rPr lang="sl-SI"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 </a:t>
            </a:r>
            <a:r>
              <a:rPr lang="en-US"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we a</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dopt a ‘least adult role’ (</a:t>
            </a:r>
            <a:r>
              <a:rPr lang="en-US" sz="2000" dirty="0" err="1">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Mayeza</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2017) and less paternalistic</a:t>
            </a:r>
            <a:r>
              <a:rPr lang="en-US"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 and</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more democratic approach</a:t>
            </a:r>
            <a:r>
              <a:rPr lang="en-US"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a:t>
            </a:r>
            <a:r>
              <a:rPr lang="en-US" sz="2000" b="1" i="1" dirty="0">
                <a:solidFill>
                  <a:schemeClr val="tx1">
                    <a:lumMod val="65000"/>
                    <a:lumOff val="35000"/>
                  </a:schemeClr>
                </a:solidFill>
                <a:effectLst/>
                <a:latin typeface="Aller" panose="02000503030000020004" pitchFamily="2" charset="-18"/>
                <a:ea typeface="Times New Roman" panose="02020603050405020304" pitchFamily="18" charset="0"/>
                <a:cs typeface="Times New Roman" panose="02020603050405020304" pitchFamily="18" charset="0"/>
              </a:rPr>
              <a:t> </a:t>
            </a:r>
          </a:p>
          <a:p>
            <a:pPr lvl="1"/>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6798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GB" sz="4000" b="1" dirty="0">
                <a:solidFill>
                  <a:schemeClr val="tx1">
                    <a:lumMod val="65000"/>
                    <a:lumOff val="35000"/>
                  </a:schemeClr>
                </a:solidFill>
                <a:effectLst/>
                <a:latin typeface="Aller" panose="02000503030000020004" pitchFamily="2" charset="-18"/>
                <a:ea typeface="Times New Roman" panose="02020603050405020304" pitchFamily="18" charset="0"/>
                <a:cs typeface="Times New Roman" panose="02020603050405020304" pitchFamily="18" charset="0"/>
              </a:rPr>
              <a:t>Art-based approach</a:t>
            </a: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1673817"/>
            <a:ext cx="10515600" cy="4333283"/>
          </a:xfrm>
        </p:spPr>
        <p:txBody>
          <a:bodyPr/>
          <a:lstStyle/>
          <a:p>
            <a:pPr marL="355600" lvl="1" indent="-263525">
              <a:spcBef>
                <a:spcPts val="1100"/>
              </a:spcBef>
            </a:pPr>
            <a:r>
              <a:rPr lang="sl-SI" altLang="en-US" sz="2000" b="1" dirty="0" err="1">
                <a:solidFill>
                  <a:schemeClr val="tx1">
                    <a:lumMod val="65000"/>
                    <a:lumOff val="35000"/>
                  </a:schemeClr>
                </a:solidFill>
                <a:latin typeface="Aller" panose="02000503030000020004" pitchFamily="2" charset="-18"/>
              </a:rPr>
              <a:t>Why</a:t>
            </a:r>
            <a:r>
              <a:rPr lang="sl-SI" altLang="en-US" sz="2000" b="1" dirty="0">
                <a:solidFill>
                  <a:schemeClr val="tx1">
                    <a:lumMod val="65000"/>
                    <a:lumOff val="35000"/>
                  </a:schemeClr>
                </a:solidFill>
                <a:latin typeface="Aller" panose="02000503030000020004" pitchFamily="2" charset="-18"/>
              </a:rPr>
              <a:t> ABA?</a:t>
            </a:r>
            <a:r>
              <a:rPr lang="en-US" altLang="en-US" sz="2000" b="1" dirty="0">
                <a:solidFill>
                  <a:schemeClr val="tx1">
                    <a:lumMod val="65000"/>
                    <a:lumOff val="35000"/>
                  </a:schemeClr>
                </a:solidFill>
                <a:latin typeface="Aller" panose="02000503030000020004" pitchFamily="2" charset="-18"/>
              </a:rPr>
              <a:t>: </a:t>
            </a:r>
          </a:p>
          <a:p>
            <a:pPr marL="355600" lvl="1" indent="-263525">
              <a:spcBef>
                <a:spcPts val="1100"/>
              </a:spcBef>
              <a:buFont typeface="Wingdings" panose="05000000000000000000" pitchFamily="2" charset="2"/>
              <a:buChar char="Ø"/>
            </a:pPr>
            <a:r>
              <a:rPr lang="en-US" altLang="en-US" sz="2000" dirty="0">
                <a:solidFill>
                  <a:schemeClr val="tx1">
                    <a:lumMod val="65000"/>
                    <a:lumOff val="35000"/>
                  </a:schemeClr>
                </a:solidFill>
                <a:latin typeface="Aller" panose="02000503030000020004" pitchFamily="2" charset="-18"/>
              </a:rPr>
              <a:t> art-based approaches as </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gateway to entering children’s worlds (</a:t>
            </a:r>
            <a:r>
              <a:rPr lang="en-US" sz="2000" dirty="0" err="1">
                <a:solidFill>
                  <a:schemeClr val="tx1">
                    <a:lumMod val="65000"/>
                    <a:lumOff val="35000"/>
                  </a:schemeClr>
                </a:solidFill>
                <a:effectLst/>
                <a:latin typeface="Aller" panose="02000503030000020004" pitchFamily="2" charset="-18"/>
                <a:ea typeface="Times New Roman" panose="02020603050405020304" pitchFamily="18" charset="0"/>
              </a:rPr>
              <a:t>Driessnack</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2005)</a:t>
            </a:r>
          </a:p>
          <a:p>
            <a:pPr marL="355600" lvl="1" indent="-263525">
              <a:spcBef>
                <a:spcPts val="1100"/>
              </a:spcBef>
              <a:buFont typeface="Wingdings" panose="05000000000000000000" pitchFamily="2" charset="2"/>
              <a:buChar char="Ø"/>
            </a:pP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art-based activities helped to stimulate the discussion with the children in both the focus groups and individual interviews. </a:t>
            </a:r>
            <a:endParaRPr lang="en-US" sz="2000" dirty="0">
              <a:solidFill>
                <a:schemeClr val="tx1">
                  <a:lumMod val="65000"/>
                  <a:lumOff val="35000"/>
                </a:schemeClr>
              </a:solidFill>
              <a:latin typeface="Aller" panose="02000503030000020004" pitchFamily="2" charset="-18"/>
              <a:ea typeface="Times New Roman" panose="02020603050405020304" pitchFamily="18" charset="0"/>
            </a:endParaRPr>
          </a:p>
          <a:p>
            <a:pPr marL="355600" lvl="1" indent="-263525">
              <a:spcBef>
                <a:spcPts val="1100"/>
              </a:spcBef>
            </a:pP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M</a:t>
            </a:r>
            <a:r>
              <a:rPr lang="en-US" sz="2000" dirty="0" err="1">
                <a:solidFill>
                  <a:schemeClr val="tx1">
                    <a:lumMod val="65000"/>
                    <a:lumOff val="35000"/>
                  </a:schemeClr>
                </a:solidFill>
                <a:effectLst/>
                <a:latin typeface="Aller" panose="02000503030000020004" pitchFamily="2" charset="-18"/>
                <a:ea typeface="Times New Roman" panose="02020603050405020304" pitchFamily="18" charset="0"/>
              </a:rPr>
              <a:t>ethods</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such as storytelling, crafts and play have resonance with children’s lives and day-to-day activities (Curtis-Tyler 2011) </a:t>
            </a:r>
          </a:p>
          <a:p>
            <a:pPr marL="355600" lvl="1" indent="-263525">
              <a:spcBef>
                <a:spcPts val="1100"/>
              </a:spcBef>
            </a:pPr>
            <a:r>
              <a:rPr lang="en-US" sz="2000" dirty="0">
                <a:solidFill>
                  <a:schemeClr val="tx1">
                    <a:lumMod val="65000"/>
                    <a:lumOff val="35000"/>
                  </a:schemeClr>
                </a:solidFill>
                <a:latin typeface="Aller" panose="02000503030000020004" pitchFamily="2" charset="-18"/>
                <a:ea typeface="Times New Roman" panose="02020603050405020304" pitchFamily="18" charset="0"/>
              </a:rPr>
              <a:t>Art-base approaches </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are </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child-</a:t>
            </a:r>
            <a:r>
              <a:rPr lang="en-US" sz="2000" b="1" dirty="0" err="1">
                <a:solidFill>
                  <a:schemeClr val="tx1">
                    <a:lumMod val="65000"/>
                    <a:lumOff val="35000"/>
                  </a:schemeClr>
                </a:solidFill>
                <a:effectLst/>
                <a:latin typeface="Aller" panose="02000503030000020004" pitchFamily="2" charset="-18"/>
                <a:ea typeface="Times New Roman" panose="02020603050405020304" pitchFamily="18" charset="0"/>
              </a:rPr>
              <a:t>centred</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 because they accommodate children’s skills, capacities, experiences and interests</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a:t>
            </a:r>
          </a:p>
          <a:p>
            <a:pPr marL="355600" lvl="1" indent="-263525">
              <a:spcBef>
                <a:spcPts val="1100"/>
              </a:spcBef>
            </a:pP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ABA</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expand the </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modes of expression </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available to the migrant children: not only words, but a number of </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different forms of </a:t>
            </a:r>
            <a:r>
              <a:rPr lang="en-US" sz="2000" b="1" dirty="0">
                <a:solidFill>
                  <a:schemeClr val="tx1">
                    <a:lumMod val="65000"/>
                    <a:lumOff val="35000"/>
                  </a:schemeClr>
                </a:solidFill>
                <a:latin typeface="Aller" panose="02000503030000020004" pitchFamily="2" charset="-18"/>
                <a:ea typeface="Times New Roman" panose="02020603050405020304" pitchFamily="18" charset="0"/>
              </a:rPr>
              <a:t>expression (individualized approach).</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a:t>
            </a:r>
          </a:p>
          <a:p>
            <a:pPr lvl="1"/>
            <a:endParaRPr lang="en-US" sz="1800" dirty="0">
              <a:solidFill>
                <a:schemeClr val="tx1">
                  <a:lumMod val="65000"/>
                  <a:lumOff val="35000"/>
                </a:schemeClr>
              </a:solidFill>
              <a:effectLst/>
              <a:latin typeface="Aller" panose="02000503030000020004" pitchFamily="2" charset="-18"/>
              <a:ea typeface="Times New Roman" panose="02020603050405020304" pitchFamily="18" charset="0"/>
            </a:endParaRPr>
          </a:p>
          <a:p>
            <a:pPr lvl="1"/>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7382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GB" b="1" dirty="0">
                <a:solidFill>
                  <a:schemeClr val="tx1">
                    <a:lumMod val="65000"/>
                    <a:lumOff val="35000"/>
                  </a:schemeClr>
                </a:solidFill>
                <a:latin typeface="Aller" panose="02000503030000020004" pitchFamily="2" charset="-18"/>
                <a:ea typeface="Times New Roman" panose="02020603050405020304" pitchFamily="18" charset="0"/>
                <a:cs typeface="Times New Roman" panose="02020603050405020304" pitchFamily="18" charset="0"/>
              </a:rPr>
              <a:t>Art-based approach</a:t>
            </a: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1825625"/>
            <a:ext cx="10515600" cy="4317723"/>
          </a:xfrm>
        </p:spPr>
        <p:txBody>
          <a:bodyPr/>
          <a:lstStyle/>
          <a:p>
            <a:pPr marL="357188" lvl="1" indent="-342900">
              <a:spcBef>
                <a:spcPts val="1100"/>
              </a:spcBef>
            </a:pPr>
            <a:r>
              <a:rPr lang="sl-SI" sz="2000" dirty="0">
                <a:solidFill>
                  <a:schemeClr val="tx1">
                    <a:lumMod val="65000"/>
                    <a:lumOff val="35000"/>
                  </a:schemeClr>
                </a:solidFill>
                <a:latin typeface="Aller" panose="02000503030000020004" pitchFamily="2" charset="-18"/>
                <a:ea typeface="Times New Roman" panose="02020603050405020304" pitchFamily="18" charset="0"/>
              </a:rPr>
              <a:t>ABA </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can be used as a tool for stimulating children’s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participation and agency </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in the research process, as well as a </a:t>
            </a:r>
            <a:r>
              <a:rPr lang="sl-SI" sz="2000" dirty="0" err="1">
                <a:solidFill>
                  <a:schemeClr val="tx1">
                    <a:lumMod val="65000"/>
                    <a:lumOff val="35000"/>
                  </a:schemeClr>
                </a:solidFill>
                <a:effectLst/>
                <a:latin typeface="Aller" panose="02000503030000020004" pitchFamily="2" charset="-18"/>
                <a:ea typeface="Times New Roman" panose="02020603050405020304" pitchFamily="18" charset="0"/>
              </a:rPr>
              <a:t>medium</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 </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to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overcome language challenges </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or other personal or structural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restrictions</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a:t>
            </a:r>
            <a:endParaRPr lang="sl-SI" sz="2000" dirty="0">
              <a:solidFill>
                <a:schemeClr val="tx1">
                  <a:lumMod val="65000"/>
                  <a:lumOff val="35000"/>
                </a:schemeClr>
              </a:solidFill>
              <a:effectLst/>
              <a:latin typeface="Aller" panose="02000503030000020004" pitchFamily="2" charset="-18"/>
              <a:ea typeface="Times New Roman" panose="02020603050405020304" pitchFamily="18" charset="0"/>
            </a:endParaRPr>
          </a:p>
          <a:p>
            <a:pPr marL="357188" lvl="1" indent="-342900">
              <a:spcBef>
                <a:spcPts val="1100"/>
              </a:spcBef>
            </a:pPr>
            <a:r>
              <a:rPr lang="sl-SI" sz="2000" dirty="0" err="1">
                <a:solidFill>
                  <a:schemeClr val="tx1">
                    <a:lumMod val="65000"/>
                    <a:lumOff val="35000"/>
                  </a:schemeClr>
                </a:solidFill>
                <a:effectLst/>
                <a:latin typeface="Aller" panose="02000503030000020004" pitchFamily="2" charset="-18"/>
                <a:ea typeface="Times New Roman" panose="02020603050405020304" pitchFamily="18" charset="0"/>
              </a:rPr>
              <a:t>Art-based</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 approach </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stimulates a more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‘child-driven report</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instead of one that is adult-driven (</a:t>
            </a:r>
            <a:r>
              <a:rPr lang="en-GB" sz="2000" dirty="0" err="1">
                <a:solidFill>
                  <a:schemeClr val="tx1">
                    <a:lumMod val="65000"/>
                    <a:lumOff val="35000"/>
                  </a:schemeClr>
                </a:solidFill>
                <a:effectLst/>
                <a:latin typeface="Aller" panose="02000503030000020004" pitchFamily="2" charset="-18"/>
                <a:ea typeface="Times New Roman" panose="02020603050405020304" pitchFamily="18" charset="0"/>
              </a:rPr>
              <a:t>Driessnack</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2005: 421), </a:t>
            </a:r>
            <a:endParaRPr lang="sl-SI" sz="2000" dirty="0">
              <a:solidFill>
                <a:schemeClr val="tx1">
                  <a:lumMod val="65000"/>
                  <a:lumOff val="35000"/>
                </a:schemeClr>
              </a:solidFill>
              <a:effectLst/>
              <a:latin typeface="Aller" panose="02000503030000020004" pitchFamily="2" charset="-18"/>
              <a:ea typeface="Times New Roman" panose="02020603050405020304" pitchFamily="18" charset="0"/>
            </a:endParaRPr>
          </a:p>
          <a:p>
            <a:pPr marL="357188" lvl="1" indent="-342900">
              <a:spcBef>
                <a:spcPts val="1100"/>
              </a:spcBef>
            </a:pPr>
            <a:r>
              <a:rPr lang="sl-SI" sz="2000" dirty="0">
                <a:solidFill>
                  <a:schemeClr val="tx1">
                    <a:lumMod val="65000"/>
                    <a:lumOff val="35000"/>
                  </a:schemeClr>
                </a:solidFill>
                <a:latin typeface="Aller" panose="02000503030000020004" pitchFamily="2" charset="-18"/>
                <a:ea typeface="Times New Roman" panose="02020603050405020304" pitchFamily="18" charset="0"/>
              </a:rPr>
              <a:t>A</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rt-based methods</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tools should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not be seen as empowering </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by themselves</a:t>
            </a:r>
            <a:r>
              <a:rPr lang="sl-SI" sz="2000" dirty="0">
                <a:solidFill>
                  <a:schemeClr val="tx1">
                    <a:lumMod val="65000"/>
                    <a:lumOff val="35000"/>
                  </a:schemeClr>
                </a:solidFill>
                <a:latin typeface="Aller" panose="02000503030000020004" pitchFamily="2" charset="-18"/>
                <a:ea typeface="Times New Roman" panose="02020603050405020304" pitchFamily="18" charset="0"/>
              </a:rPr>
              <a:t> </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depending on the purpose and objective</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p>
          <a:p>
            <a:pPr marL="357188" lvl="1" indent="-342900">
              <a:spcBef>
                <a:spcPts val="1100"/>
              </a:spcBef>
            </a:pPr>
            <a:r>
              <a:rPr lang="sl-SI" sz="2000" b="1" dirty="0" err="1">
                <a:solidFill>
                  <a:schemeClr val="tx1">
                    <a:lumMod val="65000"/>
                    <a:lumOff val="35000"/>
                  </a:schemeClr>
                </a:solidFill>
                <a:latin typeface="Aller" panose="02000503030000020004" pitchFamily="2" charset="-18"/>
                <a:ea typeface="Times New Roman" panose="02020603050405020304" pitchFamily="18" charset="0"/>
              </a:rPr>
              <a:t>Examples</a:t>
            </a:r>
            <a:r>
              <a:rPr lang="sl-SI" sz="2000" b="1" dirty="0">
                <a:solidFill>
                  <a:schemeClr val="tx1">
                    <a:lumMod val="65000"/>
                    <a:lumOff val="35000"/>
                  </a:schemeClr>
                </a:solidFill>
                <a:latin typeface="Aller" panose="02000503030000020004" pitchFamily="2" charset="-18"/>
                <a:ea typeface="Times New Roman" panose="02020603050405020304" pitchFamily="18" charset="0"/>
              </a:rPr>
              <a:t> of ABA</a:t>
            </a:r>
            <a:r>
              <a:rPr lang="sl-SI" sz="2000" dirty="0">
                <a:solidFill>
                  <a:schemeClr val="tx1">
                    <a:lumMod val="65000"/>
                    <a:lumOff val="35000"/>
                  </a:schemeClr>
                </a:solidFill>
                <a:latin typeface="Aller" panose="02000503030000020004" pitchFamily="2" charset="-18"/>
                <a:ea typeface="Times New Roman" panose="02020603050405020304" pitchFamily="18" charset="0"/>
              </a:rPr>
              <a:t>: </a:t>
            </a:r>
            <a:r>
              <a:rPr lang="en-GB" sz="2000" dirty="0">
                <a:solidFill>
                  <a:schemeClr val="tx1">
                    <a:lumMod val="65000"/>
                    <a:lumOff val="35000"/>
                  </a:schemeClr>
                </a:solidFill>
                <a:effectLst/>
                <a:latin typeface="Aller" panose="02000503030000020004" pitchFamily="2" charset="-18"/>
                <a:ea typeface="Calibri" panose="020F0502020204030204" pitchFamily="34" charset="0"/>
              </a:rPr>
              <a:t>Making rap music</a:t>
            </a:r>
            <a:r>
              <a:rPr lang="sl-SI" sz="2000" dirty="0">
                <a:solidFill>
                  <a:schemeClr val="tx1">
                    <a:lumMod val="65000"/>
                    <a:lumOff val="35000"/>
                  </a:schemeClr>
                </a:solidFill>
                <a:latin typeface="Aller" panose="02000503030000020004" pitchFamily="2" charset="-18"/>
                <a:ea typeface="Calibri" panose="020F0502020204030204" pitchFamily="34" charset="0"/>
              </a:rPr>
              <a:t>, </a:t>
            </a:r>
            <a:r>
              <a:rPr lang="en-GB" sz="2000" dirty="0">
                <a:solidFill>
                  <a:schemeClr val="tx1">
                    <a:lumMod val="65000"/>
                    <a:lumOff val="35000"/>
                  </a:schemeClr>
                </a:solidFill>
                <a:effectLst/>
                <a:latin typeface="Aller" panose="02000503030000020004" pitchFamily="2" charset="-18"/>
                <a:ea typeface="Calibri" panose="020F0502020204030204" pitchFamily="34" charset="0"/>
              </a:rPr>
              <a:t>Photo elicitation</a:t>
            </a:r>
            <a:r>
              <a:rPr lang="sl-SI" sz="2000" dirty="0">
                <a:solidFill>
                  <a:schemeClr val="tx1">
                    <a:lumMod val="65000"/>
                    <a:lumOff val="35000"/>
                  </a:schemeClr>
                </a:solidFill>
                <a:effectLst/>
                <a:latin typeface="Aller" panose="02000503030000020004" pitchFamily="2" charset="-18"/>
                <a:ea typeface="Calibri" panose="020F0502020204030204" pitchFamily="34" charset="0"/>
              </a:rPr>
              <a:t>, </a:t>
            </a:r>
            <a:r>
              <a:rPr lang="en-GB" sz="2000" dirty="0">
                <a:solidFill>
                  <a:schemeClr val="tx1">
                    <a:lumMod val="65000"/>
                    <a:lumOff val="35000"/>
                  </a:schemeClr>
                </a:solidFill>
                <a:effectLst/>
                <a:latin typeface="Aller" panose="02000503030000020004" pitchFamily="2" charset="-18"/>
                <a:ea typeface="Calibri" panose="020F0502020204030204" pitchFamily="34" charset="0"/>
              </a:rPr>
              <a:t>Photo-diary/photovoice</a:t>
            </a:r>
            <a:r>
              <a:rPr lang="sl-SI" sz="2000" dirty="0">
                <a:solidFill>
                  <a:schemeClr val="tx1">
                    <a:lumMod val="65000"/>
                    <a:lumOff val="35000"/>
                  </a:schemeClr>
                </a:solidFill>
                <a:effectLst/>
                <a:latin typeface="Aller" panose="02000503030000020004" pitchFamily="2" charset="-18"/>
                <a:ea typeface="Calibri" panose="020F0502020204030204" pitchFamily="34" charset="0"/>
              </a:rPr>
              <a:t>, </a:t>
            </a:r>
            <a:r>
              <a:rPr lang="en-GB" sz="2000" dirty="0">
                <a:solidFill>
                  <a:schemeClr val="tx1">
                    <a:lumMod val="65000"/>
                    <a:lumOff val="35000"/>
                  </a:schemeClr>
                </a:solidFill>
                <a:effectLst/>
                <a:latin typeface="Aller" panose="02000503030000020004" pitchFamily="2" charset="-18"/>
                <a:ea typeface="Calibri" panose="020F0502020204030204" pitchFamily="34" charset="0"/>
              </a:rPr>
              <a:t>Short films</a:t>
            </a:r>
            <a:r>
              <a:rPr lang="sl-SI" sz="2000" dirty="0">
                <a:solidFill>
                  <a:schemeClr val="tx1">
                    <a:lumMod val="65000"/>
                    <a:lumOff val="35000"/>
                  </a:schemeClr>
                </a:solidFill>
                <a:effectLst/>
                <a:latin typeface="Aller" panose="02000503030000020004" pitchFamily="2" charset="-18"/>
                <a:ea typeface="Calibri" panose="020F0502020204030204" pitchFamily="34" charset="0"/>
              </a:rPr>
              <a:t>, </a:t>
            </a:r>
            <a:r>
              <a:rPr lang="en-GB" sz="2000" dirty="0">
                <a:solidFill>
                  <a:schemeClr val="tx1">
                    <a:lumMod val="65000"/>
                    <a:lumOff val="35000"/>
                  </a:schemeClr>
                </a:solidFill>
                <a:effectLst/>
                <a:latin typeface="Aller" panose="02000503030000020004" pitchFamily="2" charset="-18"/>
                <a:ea typeface="Calibri" panose="020F0502020204030204" pitchFamily="34" charset="0"/>
              </a:rPr>
              <a:t>Draw and write’ method</a:t>
            </a:r>
            <a:r>
              <a:rPr lang="sl-SI" sz="2000" dirty="0">
                <a:solidFill>
                  <a:schemeClr val="tx1">
                    <a:lumMod val="65000"/>
                    <a:lumOff val="35000"/>
                  </a:schemeClr>
                </a:solidFill>
                <a:effectLst/>
                <a:latin typeface="Aller" panose="02000503030000020004" pitchFamily="2" charset="-18"/>
                <a:ea typeface="Calibri" panose="020F0502020204030204" pitchFamily="34" charset="0"/>
              </a:rPr>
              <a:t>, </a:t>
            </a:r>
            <a:r>
              <a:rPr lang="en-GB" sz="2000" dirty="0">
                <a:solidFill>
                  <a:schemeClr val="tx1">
                    <a:lumMod val="65000"/>
                    <a:lumOff val="35000"/>
                  </a:schemeClr>
                </a:solidFill>
                <a:effectLst/>
                <a:latin typeface="Aller" panose="02000503030000020004" pitchFamily="2" charset="-18"/>
                <a:ea typeface="Calibri" panose="020F0502020204030204" pitchFamily="34" charset="0"/>
              </a:rPr>
              <a:t>Mapping</a:t>
            </a:r>
            <a:r>
              <a:rPr lang="sl-SI" sz="2000" dirty="0">
                <a:solidFill>
                  <a:schemeClr val="tx1">
                    <a:lumMod val="65000"/>
                    <a:lumOff val="35000"/>
                  </a:schemeClr>
                </a:solidFill>
                <a:effectLst/>
                <a:latin typeface="Aller" panose="02000503030000020004" pitchFamily="2" charset="-18"/>
                <a:ea typeface="Calibri" panose="020F0502020204030204" pitchFamily="34" charset="0"/>
              </a:rPr>
              <a:t>, </a:t>
            </a:r>
            <a:r>
              <a:rPr lang="en-GB" sz="2000" dirty="0">
                <a:solidFill>
                  <a:schemeClr val="tx1">
                    <a:lumMod val="65000"/>
                    <a:lumOff val="35000"/>
                  </a:schemeClr>
                </a:solidFill>
                <a:effectLst/>
                <a:latin typeface="Aller" panose="02000503030000020004" pitchFamily="2" charset="-18"/>
                <a:ea typeface="Calibri" panose="020F0502020204030204" pitchFamily="34" charset="0"/>
              </a:rPr>
              <a:t>Vignettes</a:t>
            </a:r>
            <a:r>
              <a:rPr lang="sl-SI" sz="2000" dirty="0">
                <a:solidFill>
                  <a:schemeClr val="tx1">
                    <a:lumMod val="65000"/>
                    <a:lumOff val="35000"/>
                  </a:schemeClr>
                </a:solidFill>
                <a:effectLst/>
                <a:latin typeface="Aller" panose="02000503030000020004" pitchFamily="2" charset="-18"/>
                <a:ea typeface="Calibri" panose="020F0502020204030204" pitchFamily="34" charset="0"/>
              </a:rPr>
              <a:t> </a:t>
            </a:r>
            <a:r>
              <a:rPr lang="sl-SI" sz="2000" dirty="0" err="1">
                <a:solidFill>
                  <a:schemeClr val="tx1">
                    <a:lumMod val="65000"/>
                    <a:lumOff val="35000"/>
                  </a:schemeClr>
                </a:solidFill>
                <a:effectLst/>
                <a:latin typeface="Aller" panose="02000503030000020004" pitchFamily="2" charset="-18"/>
                <a:ea typeface="Calibri" panose="020F0502020204030204" pitchFamily="34" charset="0"/>
              </a:rPr>
              <a:t>etc</a:t>
            </a:r>
            <a:r>
              <a:rPr lang="sl-SI" sz="2000" dirty="0">
                <a:solidFill>
                  <a:schemeClr val="tx1">
                    <a:lumMod val="65000"/>
                    <a:lumOff val="35000"/>
                  </a:schemeClr>
                </a:solidFill>
                <a:effectLst/>
                <a:latin typeface="Aller" panose="02000503030000020004" pitchFamily="2" charset="-18"/>
                <a:ea typeface="Calibri" panose="020F0502020204030204" pitchFamily="34" charset="0"/>
              </a:rPr>
              <a:t>.</a:t>
            </a:r>
            <a:r>
              <a:rPr lang="en-GB" sz="2000" dirty="0">
                <a:solidFill>
                  <a:schemeClr val="tx1">
                    <a:lumMod val="65000"/>
                    <a:lumOff val="35000"/>
                  </a:schemeClr>
                </a:solidFill>
                <a:effectLst/>
                <a:latin typeface="Aller" panose="02000503030000020004" pitchFamily="2" charset="-18"/>
                <a:ea typeface="Calibri" panose="020F0502020204030204" pitchFamily="34" charset="0"/>
              </a:rPr>
              <a:t> vignettes</a:t>
            </a:r>
            <a:r>
              <a:rPr lang="sl-SI" sz="2000" dirty="0">
                <a:solidFill>
                  <a:schemeClr val="tx1">
                    <a:lumMod val="65000"/>
                    <a:lumOff val="35000"/>
                  </a:schemeClr>
                </a:solidFill>
                <a:effectLst/>
                <a:latin typeface="Aller" panose="02000503030000020004" pitchFamily="2" charset="-18"/>
                <a:ea typeface="Calibri" panose="020F0502020204030204" pitchFamily="34" charset="0"/>
              </a:rPr>
              <a:t>.</a:t>
            </a:r>
            <a:r>
              <a:rPr lang="en-GB" sz="2000" dirty="0">
                <a:solidFill>
                  <a:schemeClr val="tx1">
                    <a:lumMod val="65000"/>
                    <a:lumOff val="35000"/>
                  </a:schemeClr>
                </a:solidFill>
                <a:effectLst/>
                <a:latin typeface="Aller" panose="02000503030000020004" pitchFamily="2" charset="-18"/>
                <a:ea typeface="Calibri" panose="020F0502020204030204" pitchFamily="34" charset="0"/>
              </a:rPr>
              <a:t> </a:t>
            </a:r>
            <a:endParaRPr lang="en-GB" sz="2000" dirty="0">
              <a:solidFill>
                <a:schemeClr val="tx1">
                  <a:lumMod val="65000"/>
                  <a:lumOff val="35000"/>
                </a:schemeClr>
              </a:solidFill>
              <a:effectLst/>
              <a:latin typeface="Aller" panose="02000503030000020004" pitchFamily="2" charset="-18"/>
              <a:ea typeface="Times New Roman" panose="02020603050405020304" pitchFamily="18" charset="0"/>
            </a:endParaRPr>
          </a:p>
          <a:p>
            <a:pPr lvl="1"/>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2900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GB" b="1" dirty="0">
                <a:solidFill>
                  <a:schemeClr val="tx1">
                    <a:lumMod val="65000"/>
                    <a:lumOff val="35000"/>
                  </a:schemeClr>
                </a:solidFill>
                <a:effectLst/>
                <a:latin typeface="Aller" panose="02000503030000020004" pitchFamily="2" charset="77"/>
                <a:ea typeface="Times New Roman" panose="02020603050405020304" pitchFamily="18" charset="0"/>
                <a:cs typeface="Times New Roman" panose="02020603050405020304" pitchFamily="18" charset="0"/>
              </a:rPr>
              <a:t>Narrative interviews</a:t>
            </a: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1825624"/>
            <a:ext cx="10515600" cy="4181475"/>
          </a:xfrm>
        </p:spPr>
        <p:txBody>
          <a:bodyPr/>
          <a:lstStyle/>
          <a:p>
            <a:pPr marL="323850" lvl="1" indent="-247650">
              <a:spcBef>
                <a:spcPts val="1100"/>
              </a:spcBef>
            </a:pP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The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collection of autobiographical life stories </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is in line with a child-centred approach</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a:t>
            </a:r>
            <a:endParaRPr lang="sl-SI" sz="2000" dirty="0">
              <a:solidFill>
                <a:schemeClr val="tx1">
                  <a:lumMod val="65000"/>
                  <a:lumOff val="35000"/>
                </a:schemeClr>
              </a:solidFill>
              <a:effectLst/>
              <a:latin typeface="Aller" panose="02000503030000020004" pitchFamily="2" charset="-18"/>
              <a:ea typeface="Times New Roman" panose="02020603050405020304" pitchFamily="18" charset="0"/>
            </a:endParaRPr>
          </a:p>
          <a:p>
            <a:pPr marL="323850" lvl="1" indent="-247650">
              <a:spcBef>
                <a:spcPts val="1100"/>
              </a:spcBef>
              <a:buFont typeface="Wingdings" panose="05000000000000000000" pitchFamily="2" charset="2"/>
              <a:buChar char="Ø"/>
            </a:pPr>
            <a:r>
              <a:rPr lang="sl-SI" sz="2000" dirty="0" err="1">
                <a:solidFill>
                  <a:schemeClr val="tx1">
                    <a:lumMod val="65000"/>
                    <a:lumOff val="35000"/>
                  </a:schemeClr>
                </a:solidFill>
                <a:latin typeface="Aller" panose="02000503030000020004" pitchFamily="2" charset="-18"/>
                <a:ea typeface="Times New Roman" panose="02020603050405020304" pitchFamily="18" charset="0"/>
              </a:rPr>
              <a:t>e</a:t>
            </a:r>
            <a:r>
              <a:rPr lang="sl-SI" sz="2000" dirty="0" err="1">
                <a:solidFill>
                  <a:schemeClr val="tx1">
                    <a:lumMod val="65000"/>
                    <a:lumOff val="35000"/>
                  </a:schemeClr>
                </a:solidFill>
                <a:effectLst/>
                <a:latin typeface="Aller" panose="02000503030000020004" pitchFamily="2" charset="-18"/>
                <a:ea typeface="Times New Roman" panose="02020603050405020304" pitchFamily="18" charset="0"/>
              </a:rPr>
              <a:t>xpose</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 </a:t>
            </a:r>
            <a:r>
              <a:rPr lang="sl-SI" sz="2000" b="1" dirty="0">
                <a:solidFill>
                  <a:schemeClr val="tx1">
                    <a:lumMod val="65000"/>
                    <a:lumOff val="35000"/>
                  </a:schemeClr>
                </a:solidFill>
                <a:effectLst/>
                <a:latin typeface="Aller" panose="02000503030000020004" pitchFamily="2" charset="-18"/>
                <a:ea typeface="Times New Roman" panose="02020603050405020304" pitchFamily="18" charset="0"/>
              </a:rPr>
              <a:t>s</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elf-interpretation and self-perception</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place </a:t>
            </a:r>
            <a:r>
              <a:rPr lang="sl-SI" sz="2000" dirty="0" err="1">
                <a:solidFill>
                  <a:schemeClr val="tx1">
                    <a:lumMod val="65000"/>
                    <a:lumOff val="35000"/>
                  </a:schemeClr>
                </a:solidFill>
                <a:effectLst/>
                <a:latin typeface="Aller" panose="02000503030000020004" pitchFamily="2" charset="-18"/>
                <a:ea typeface="Times New Roman" panose="02020603050405020304" pitchFamily="18" charset="0"/>
              </a:rPr>
              <a:t>children</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and their narrative in a position superior to previously outlined hypotheses and research guidelines</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p>
          <a:p>
            <a:pPr marL="323850" lvl="1" indent="-247650">
              <a:spcBef>
                <a:spcPts val="1100"/>
              </a:spcBef>
            </a:pP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L</a:t>
            </a:r>
            <a:r>
              <a:rPr lang="en-GB" sz="2000" dirty="0" err="1">
                <a:solidFill>
                  <a:schemeClr val="tx1">
                    <a:lumMod val="65000"/>
                    <a:lumOff val="35000"/>
                  </a:schemeClr>
                </a:solidFill>
                <a:effectLst/>
                <a:latin typeface="Aller" panose="02000503030000020004" pitchFamily="2" charset="-18"/>
                <a:ea typeface="Times New Roman" panose="02020603050405020304" pitchFamily="18" charset="0"/>
              </a:rPr>
              <a:t>ife</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stories brings to the fore</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children’s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subjectivity</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and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individuality</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as </a:t>
            </a:r>
            <a:r>
              <a:rPr lang="sl-SI" sz="2000" dirty="0" err="1">
                <a:solidFill>
                  <a:schemeClr val="tx1">
                    <a:lumMod val="65000"/>
                    <a:lumOff val="35000"/>
                  </a:schemeClr>
                </a:solidFill>
                <a:effectLst/>
                <a:latin typeface="Aller" panose="02000503030000020004" pitchFamily="2" charset="-18"/>
                <a:ea typeface="Times New Roman" panose="02020603050405020304" pitchFamily="18" charset="0"/>
              </a:rPr>
              <a:t>crucial</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sources of information</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 </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it focus on children’s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experiences and life history</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subjectivity, self-perception, flexibility of identity</a:t>
            </a:r>
            <a:r>
              <a:rPr lang="sl-SI" sz="2000" b="1"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 </a:t>
            </a:r>
            <a:endParaRPr lang="sl-SI" sz="2000" b="1" dirty="0">
              <a:solidFill>
                <a:schemeClr val="tx1">
                  <a:lumMod val="65000"/>
                  <a:lumOff val="35000"/>
                </a:schemeClr>
              </a:solidFill>
              <a:effectLst/>
              <a:latin typeface="Aller" panose="02000503030000020004" pitchFamily="2" charset="-18"/>
              <a:ea typeface="Times New Roman" panose="02020603050405020304" pitchFamily="18" charset="0"/>
            </a:endParaRPr>
          </a:p>
          <a:p>
            <a:pPr marL="323850" lvl="1" indent="-247650">
              <a:spcBef>
                <a:spcPts val="1100"/>
              </a:spcBef>
            </a:pP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Autobiographies</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instrument for exploring the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meanings that surround everyday experiences </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and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interpretations of ourselves</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a:t>
            </a:r>
            <a:endParaRPr lang="sl-SI" sz="2000" dirty="0">
              <a:solidFill>
                <a:schemeClr val="tx1">
                  <a:lumMod val="65000"/>
                  <a:lumOff val="35000"/>
                </a:schemeClr>
              </a:solidFill>
              <a:effectLst/>
              <a:latin typeface="Aller" panose="02000503030000020004" pitchFamily="2" charset="-18"/>
              <a:ea typeface="Times New Roman" panose="02020603050405020304" pitchFamily="18" charset="0"/>
            </a:endParaRPr>
          </a:p>
          <a:p>
            <a:pPr marL="323850" lvl="1" indent="-247650">
              <a:spcBef>
                <a:spcPts val="1100"/>
              </a:spcBef>
            </a:pP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The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flexibility</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of the autobiographical method</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expected and the unexpected (Thompson 1981)., </a:t>
            </a:r>
            <a:endParaRPr lang="sl-SI" sz="2000" dirty="0">
              <a:solidFill>
                <a:schemeClr val="tx1">
                  <a:lumMod val="65000"/>
                  <a:lumOff val="35000"/>
                </a:schemeClr>
              </a:solidFill>
              <a:effectLst/>
              <a:latin typeface="Aller" panose="02000503030000020004" pitchFamily="2" charset="-18"/>
              <a:ea typeface="Times New Roman" panose="02020603050405020304" pitchFamily="18" charset="0"/>
            </a:endParaRPr>
          </a:p>
          <a:p>
            <a:pPr marL="323850" lvl="1" indent="-247650">
              <a:spcBef>
                <a:spcPts val="1100"/>
              </a:spcBef>
            </a:pP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AB:</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particularly suited to capture experiences of the ‘</a:t>
            </a:r>
            <a:r>
              <a:rPr lang="en-GB" sz="2000" b="1" dirty="0">
                <a:solidFill>
                  <a:schemeClr val="tx1">
                    <a:lumMod val="65000"/>
                    <a:lumOff val="35000"/>
                  </a:schemeClr>
                </a:solidFill>
                <a:effectLst/>
                <a:latin typeface="Aller" panose="02000503030000020004" pitchFamily="2" charset="-18"/>
                <a:ea typeface="Times New Roman" panose="02020603050405020304" pitchFamily="18" charset="0"/>
              </a:rPr>
              <a:t>deprivileged’ and ‘silent</a:t>
            </a:r>
            <a:r>
              <a:rPr lang="en-GB" sz="2000" dirty="0">
                <a:solidFill>
                  <a:schemeClr val="tx1">
                    <a:lumMod val="65000"/>
                    <a:lumOff val="35000"/>
                  </a:schemeClr>
                </a:solidFill>
                <a:effectLst/>
                <a:latin typeface="Aller" panose="02000503030000020004" pitchFamily="2" charset="-18"/>
                <a:ea typeface="Times New Roman" panose="02020603050405020304" pitchFamily="18" charset="0"/>
              </a:rPr>
              <a:t>’ (Stanley 199). </a:t>
            </a:r>
          </a:p>
          <a:p>
            <a:pPr lvl="1"/>
            <a:endParaRPr lang="en-GB" sz="1800" dirty="0">
              <a:effectLst/>
              <a:latin typeface="Times New Roman" panose="02020603050405020304" pitchFamily="18" charset="0"/>
              <a:ea typeface="Times New Roman" panose="02020603050405020304" pitchFamily="18" charset="0"/>
            </a:endParaRPr>
          </a:p>
          <a:p>
            <a:pPr lvl="1"/>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5877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GB" b="1" dirty="0">
                <a:solidFill>
                  <a:schemeClr val="tx1">
                    <a:lumMod val="65000"/>
                    <a:lumOff val="35000"/>
                  </a:schemeClr>
                </a:solidFill>
                <a:latin typeface="Aller" panose="02000503030000020004" pitchFamily="2" charset="77"/>
                <a:ea typeface="Times New Roman" panose="02020603050405020304" pitchFamily="18" charset="0"/>
                <a:cs typeface="Times New Roman" panose="02020603050405020304" pitchFamily="18" charset="0"/>
              </a:rPr>
              <a:t>Narrative interviews</a:t>
            </a: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2236787"/>
            <a:ext cx="10515600" cy="3906561"/>
          </a:xfrm>
        </p:spPr>
        <p:txBody>
          <a:bodyPr/>
          <a:lstStyle/>
          <a:p>
            <a:pPr marL="357188" lvl="1" indent="-342900">
              <a:spcBef>
                <a:spcPts val="1100"/>
              </a:spcBef>
            </a:pPr>
            <a:r>
              <a:rPr lang="sl-SI" sz="2000" b="1" dirty="0">
                <a:solidFill>
                  <a:schemeClr val="tx1">
                    <a:lumMod val="65000"/>
                    <a:lumOff val="35000"/>
                  </a:schemeClr>
                </a:solidFill>
                <a:latin typeface="Aller" panose="02000503030000020004" pitchFamily="2" charset="-18"/>
                <a:ea typeface="Times New Roman" panose="02020603050405020304" pitchFamily="18" charset="0"/>
              </a:rPr>
              <a:t>‚</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The narration of location</a:t>
            </a:r>
            <a:r>
              <a:rPr lang="sl-SI" sz="2000" b="1"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 </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(Anthias, 2002) is suitable for researching (cultural) </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identity and belonging</a:t>
            </a:r>
            <a:r>
              <a:rPr lang="sl-SI" sz="2000" b="1" dirty="0">
                <a:solidFill>
                  <a:schemeClr val="tx1">
                    <a:lumMod val="65000"/>
                    <a:lumOff val="35000"/>
                  </a:schemeClr>
                </a:solidFill>
                <a:effectLst/>
                <a:latin typeface="Aller" panose="02000503030000020004" pitchFamily="2" charset="-18"/>
                <a:ea typeface="Times New Roman" panose="02020603050405020304" pitchFamily="18" charset="0"/>
              </a:rPr>
              <a:t> (</a:t>
            </a:r>
            <a:r>
              <a:rPr lang="sl-SI" sz="2000" b="1" dirty="0" err="1">
                <a:solidFill>
                  <a:schemeClr val="tx1">
                    <a:lumMod val="65000"/>
                    <a:lumOff val="35000"/>
                  </a:schemeClr>
                </a:solidFill>
                <a:effectLst/>
                <a:latin typeface="Aller" panose="02000503030000020004" pitchFamily="2" charset="-18"/>
                <a:ea typeface="Times New Roman" panose="02020603050405020304" pitchFamily="18" charset="0"/>
              </a:rPr>
              <a:t>identity</a:t>
            </a:r>
            <a:r>
              <a:rPr lang="sl-SI" sz="2000" b="1" dirty="0">
                <a:solidFill>
                  <a:schemeClr val="tx1">
                    <a:lumMod val="65000"/>
                    <a:lumOff val="35000"/>
                  </a:schemeClr>
                </a:solidFill>
                <a:effectLst/>
                <a:latin typeface="Aller" panose="02000503030000020004" pitchFamily="2" charset="-18"/>
                <a:ea typeface="Times New Roman" panose="02020603050405020304" pitchFamily="18" charset="0"/>
              </a:rPr>
              <a:t> as a </a:t>
            </a:r>
            <a:r>
              <a:rPr lang="sl-SI" sz="2000" b="1" dirty="0" err="1">
                <a:solidFill>
                  <a:schemeClr val="tx1">
                    <a:lumMod val="65000"/>
                    <a:lumOff val="35000"/>
                  </a:schemeClr>
                </a:solidFill>
                <a:effectLst/>
                <a:latin typeface="Aller" panose="02000503030000020004" pitchFamily="2" charset="-18"/>
                <a:ea typeface="Times New Roman" panose="02020603050405020304" pitchFamily="18" charset="0"/>
              </a:rPr>
              <a:t>process</a:t>
            </a:r>
            <a:r>
              <a:rPr lang="sl-SI" sz="2000" b="1" dirty="0">
                <a:solidFill>
                  <a:schemeClr val="tx1">
                    <a:lumMod val="65000"/>
                    <a:lumOff val="35000"/>
                  </a:schemeClr>
                </a:solidFill>
                <a:effectLst/>
                <a:latin typeface="Aller" panose="02000503030000020004" pitchFamily="2" charset="-18"/>
                <a:ea typeface="Times New Roman" panose="02020603050405020304" pitchFamily="18" charset="0"/>
              </a:rPr>
              <a:t>)</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a:t>
            </a:r>
          </a:p>
          <a:p>
            <a:pPr marL="357188" lvl="1" indent="-342900">
              <a:spcBef>
                <a:spcPts val="1100"/>
              </a:spcBef>
            </a:pP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The process of </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integration is a process of transforming </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the individual’s cultural, ethnic, linguistic, etc. </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identities</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therefore, it also addresses questions of belonging and self-identification. </a:t>
            </a:r>
          </a:p>
          <a:p>
            <a:pPr marL="357188" lvl="1" indent="-342900">
              <a:spcBef>
                <a:spcPts val="1100"/>
              </a:spcBef>
            </a:pP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Through the analysis of </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identity changes</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we were able to observe the </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process of integration</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into a new cultural environment.</a:t>
            </a:r>
          </a:p>
          <a:p>
            <a:pPr marL="357188" lvl="1" indent="-342900">
              <a:spcBef>
                <a:spcPts val="1100"/>
              </a:spcBef>
            </a:pP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Power </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adult and as the researcher </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is left to the child</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a:t>
            </a:r>
            <a:r>
              <a:rPr lang="en-US"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child </a:t>
            </a:r>
            <a:r>
              <a:rPr lang="sl-SI"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is</a:t>
            </a:r>
            <a:r>
              <a:rPr lang="en-US"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lead</a:t>
            </a:r>
            <a:r>
              <a:rPr lang="sl-SI" sz="2000" b="1" dirty="0" err="1">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ing</a:t>
            </a:r>
            <a:r>
              <a:rPr lang="en-US"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the conversation</a:t>
            </a:r>
            <a:r>
              <a:rPr lang="sl-SI"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a:t>
            </a:r>
            <a:endParaRPr lang="en-US" altLang="en-US" sz="2000" b="1" dirty="0">
              <a:solidFill>
                <a:schemeClr val="tx1">
                  <a:lumMod val="65000"/>
                  <a:lumOff val="35000"/>
                </a:schemeClr>
              </a:solidFill>
              <a:latin typeface="Aller" panose="02000503030000020004" pitchFamily="2" charset="-18"/>
            </a:endParaRPr>
          </a:p>
          <a:p>
            <a:pPr marL="357188" lvl="1" indent="-342900">
              <a:spcBef>
                <a:spcPts val="1100"/>
              </a:spcBef>
            </a:pPr>
            <a:r>
              <a:rPr lang="en-US"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C</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hildren are encouraged to determine the </a:t>
            </a:r>
            <a:r>
              <a:rPr lang="en-US"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rhythm, scope and content </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of the autobiography as much as possible. </a:t>
            </a:r>
            <a:endParaRPr lang="sl-SI" sz="2400" dirty="0">
              <a:solidFill>
                <a:schemeClr val="tx1">
                  <a:lumMod val="65000"/>
                  <a:lumOff val="35000"/>
                </a:schemeClr>
              </a:solidFill>
              <a:effectLst/>
              <a:latin typeface="Aller" panose="02000503030000020004" pitchFamily="2" charset="-18"/>
              <a:ea typeface="Times New Roman" panose="02020603050405020304" pitchFamily="18" charset="0"/>
            </a:endParaRPr>
          </a:p>
          <a:p>
            <a:pPr lvl="1"/>
            <a:endParaRPr lang="en-GB" sz="2400" dirty="0">
              <a:effectLst/>
              <a:latin typeface="Times New Roman" panose="02020603050405020304" pitchFamily="18" charset="0"/>
              <a:ea typeface="Times New Roman" panose="02020603050405020304" pitchFamily="18" charset="0"/>
            </a:endParaRPr>
          </a:p>
          <a:p>
            <a:pPr lvl="1"/>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8038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GB" sz="4000" b="1" dirty="0">
                <a:solidFill>
                  <a:schemeClr val="tx1">
                    <a:lumMod val="65000"/>
                    <a:lumOff val="35000"/>
                  </a:schemeClr>
                </a:solidFill>
                <a:latin typeface="Aller" panose="02000503030000020004" pitchFamily="2" charset="77"/>
              </a:rPr>
              <a:t>Migrant Children and Communities in a Transforming Europe (MiCREATE)</a:t>
            </a:r>
            <a:endParaRPr lang="en-US" altLang="en-US" sz="4000" b="1" dirty="0">
              <a:solidFill>
                <a:schemeClr val="tx1">
                  <a:lumMod val="65000"/>
                  <a:lumOff val="35000"/>
                </a:schemeClr>
              </a:solidFill>
              <a:latin typeface="Aller" panose="02000503030000020004" pitchFamily="2" charset="77"/>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419099" y="2120348"/>
            <a:ext cx="11220965" cy="4023001"/>
          </a:xfrm>
        </p:spPr>
        <p:txBody>
          <a:bodyPr/>
          <a:lstStyle/>
          <a:p>
            <a:pPr marL="457200" lvl="1" indent="0">
              <a:buNone/>
            </a:pPr>
            <a:endParaRPr lang="en-US" sz="2000" dirty="0">
              <a:solidFill>
                <a:schemeClr val="tx1">
                  <a:lumMod val="75000"/>
                  <a:lumOff val="25000"/>
                </a:schemeClr>
              </a:solidFill>
              <a:latin typeface="Aller" panose="02000503030000020004" pitchFamily="2" charset="-18"/>
              <a:ea typeface="Times New Roman" panose="02020603050405020304" pitchFamily="18" charset="0"/>
            </a:endParaRPr>
          </a:p>
          <a:p>
            <a:pPr lvl="1">
              <a:spcBef>
                <a:spcPts val="1100"/>
              </a:spcBef>
            </a:pPr>
            <a:r>
              <a:rPr lang="en-US" sz="2000" dirty="0">
                <a:solidFill>
                  <a:schemeClr val="tx1">
                    <a:lumMod val="65000"/>
                    <a:lumOff val="35000"/>
                  </a:schemeClr>
                </a:solidFill>
                <a:latin typeface="Aller" panose="02000503030000020004" pitchFamily="2" charset="-18"/>
                <a:ea typeface="Times New Roman" panose="02020603050405020304" pitchFamily="18" charset="0"/>
              </a:rPr>
              <a:t>Horizon 2020 Research and Innovation Action (2019-2022)</a:t>
            </a:r>
          </a:p>
          <a:p>
            <a:pPr lvl="1">
              <a:spcBef>
                <a:spcPts val="1100"/>
              </a:spcBef>
            </a:pPr>
            <a:r>
              <a:rPr lang="en-US" sz="2000" dirty="0">
                <a:solidFill>
                  <a:schemeClr val="tx1">
                    <a:lumMod val="65000"/>
                    <a:lumOff val="35000"/>
                  </a:schemeClr>
                </a:solidFill>
                <a:latin typeface="Aller" panose="02000503030000020004" pitchFamily="2" charset="-18"/>
                <a:ea typeface="Times New Roman" panose="02020603050405020304" pitchFamily="18" charset="0"/>
              </a:rPr>
              <a:t>Topic: Mapping and overcoming integration challenges for migrant children </a:t>
            </a:r>
          </a:p>
          <a:p>
            <a:pPr lvl="1">
              <a:spcBef>
                <a:spcPts val="1100"/>
              </a:spcBef>
            </a:pPr>
            <a:r>
              <a:rPr lang="en-US" sz="2000" dirty="0">
                <a:solidFill>
                  <a:schemeClr val="tx1">
                    <a:lumMod val="65000"/>
                    <a:lumOff val="35000"/>
                  </a:schemeClr>
                </a:solidFill>
                <a:latin typeface="Aller" panose="02000503030000020004" pitchFamily="2" charset="-18"/>
                <a:ea typeface="Times New Roman" panose="02020603050405020304" pitchFamily="18" charset="0"/>
              </a:rPr>
              <a:t>15 partners and more than 80 researchers all around Europe</a:t>
            </a:r>
            <a:endParaRPr lang="en-US" sz="2000" dirty="0">
              <a:solidFill>
                <a:schemeClr val="tx1">
                  <a:lumMod val="65000"/>
                  <a:lumOff val="35000"/>
                </a:schemeClr>
              </a:solidFill>
              <a:effectLst/>
              <a:latin typeface="Aller" panose="02000503030000020004" pitchFamily="2" charset="-18"/>
              <a:ea typeface="Times New Roman" panose="02020603050405020304" pitchFamily="18" charset="0"/>
            </a:endParaRPr>
          </a:p>
          <a:p>
            <a:pPr lvl="1">
              <a:spcBef>
                <a:spcPts val="1100"/>
              </a:spcBef>
            </a:pPr>
            <a:r>
              <a:rPr lang="en-US" sz="2000" dirty="0">
                <a:solidFill>
                  <a:schemeClr val="tx1">
                    <a:lumMod val="65000"/>
                    <a:lumOff val="35000"/>
                  </a:schemeClr>
                </a:solidFill>
                <a:latin typeface="Aller" panose="02000503030000020004" pitchFamily="2" charset="-18"/>
                <a:ea typeface="Times New Roman" panose="02020603050405020304" pitchFamily="18" charset="0"/>
              </a:rPr>
              <a:t>Research in schools:  Slovenia, Denmark, Spain, the United Kingdom, Austria and Poland</a:t>
            </a:r>
          </a:p>
          <a:p>
            <a:pPr lvl="1">
              <a:spcBef>
                <a:spcPts val="1100"/>
              </a:spcBef>
            </a:pPr>
            <a:r>
              <a:rPr lang="en-US" sz="2000" dirty="0">
                <a:solidFill>
                  <a:schemeClr val="tx1">
                    <a:lumMod val="65000"/>
                    <a:lumOff val="35000"/>
                  </a:schemeClr>
                </a:solidFill>
                <a:latin typeface="Aller" panose="02000503030000020004" pitchFamily="2" charset="-18"/>
                <a:ea typeface="Times New Roman" panose="02020603050405020304" pitchFamily="18" charset="0"/>
              </a:rPr>
              <a:t>Research asylum homes and camps: France, Italy, Greece, Austria, Slovenia, Turkey, Poland. </a:t>
            </a:r>
          </a:p>
          <a:p>
            <a:pPr lvl="1">
              <a:spcBef>
                <a:spcPts val="1100"/>
              </a:spcBef>
            </a:pPr>
            <a:r>
              <a:rPr lang="en-US" sz="2000" dirty="0">
                <a:solidFill>
                  <a:schemeClr val="tx1">
                    <a:lumMod val="65000"/>
                    <a:lumOff val="35000"/>
                  </a:schemeClr>
                </a:solidFill>
                <a:latin typeface="Aller" panose="02000503030000020004" pitchFamily="2" charset="-18"/>
                <a:ea typeface="Times New Roman" panose="02020603050405020304" pitchFamily="18" charset="0"/>
              </a:rPr>
              <a:t>Ne</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wly arrived migrants, long-term residents and local children</a:t>
            </a:r>
          </a:p>
          <a:p>
            <a:pPr lvl="1">
              <a:spcBef>
                <a:spcPts val="1100"/>
              </a:spcBef>
            </a:pP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Educational staff and policymakers</a:t>
            </a:r>
          </a:p>
          <a:p>
            <a:pPr lvl="1"/>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21927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GB" sz="4000" b="1" dirty="0">
                <a:solidFill>
                  <a:schemeClr val="tx1">
                    <a:lumMod val="65000"/>
                    <a:lumOff val="35000"/>
                  </a:schemeClr>
                </a:solidFill>
                <a:latin typeface="Aller" panose="02000503030000020004" pitchFamily="2" charset="77"/>
              </a:rPr>
              <a:t>CONCLUSIONS</a:t>
            </a: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2025651"/>
            <a:ext cx="10515600" cy="4117698"/>
          </a:xfrm>
        </p:spPr>
        <p:txBody>
          <a:bodyPr/>
          <a:lstStyle/>
          <a:p>
            <a:pPr marL="385763" lvl="1" indent="-385763">
              <a:spcBef>
                <a:spcPts val="1100"/>
              </a:spcBef>
            </a:pP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A</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rise in recognition of the importance and </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a </a:t>
            </a:r>
            <a:r>
              <a:rPr lang="en-US"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need to involve children and take them into account </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in all actions, circumstances and relations that consider them</a:t>
            </a:r>
            <a:r>
              <a:rPr lang="sl-SI"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a:t>
            </a:r>
          </a:p>
          <a:p>
            <a:pPr marL="385763" lvl="1" indent="-385763">
              <a:spcBef>
                <a:spcPts val="1100"/>
              </a:spcBef>
            </a:pP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T</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he </a:t>
            </a:r>
            <a:r>
              <a:rPr lang="en-US"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child-</a:t>
            </a:r>
            <a:r>
              <a:rPr lang="en-US" sz="2000" b="1" dirty="0" err="1">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centred</a:t>
            </a:r>
            <a:r>
              <a:rPr lang="en-US"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approach is still </a:t>
            </a:r>
            <a:r>
              <a:rPr lang="en-US" sz="2000" b="1" u="sng"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more present in theory than in practice</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a:t>
            </a:r>
            <a:endPar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endParaRPr>
          </a:p>
          <a:p>
            <a:pPr marL="385763" lvl="1" indent="-385763">
              <a:spcBef>
                <a:spcPts val="1100"/>
              </a:spcBef>
            </a:pPr>
            <a:r>
              <a:rPr lang="sl-SI"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C</a:t>
            </a:r>
            <a:r>
              <a:rPr lang="en-US" sz="2000" dirty="0" err="1">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hild-centred</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a:t>
            </a:r>
            <a:r>
              <a:rPr lang="en-US" sz="2000" dirty="0" err="1">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approac</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h </a:t>
            </a:r>
            <a:r>
              <a:rPr lang="sl-SI" sz="2000" dirty="0" err="1">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present</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in </a:t>
            </a:r>
            <a:r>
              <a:rPr lang="en-US"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educational science and practice</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to a lesser extent in other scientific research, </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a</a:t>
            </a:r>
            <a:r>
              <a:rPr lang="en-US" sz="2000" dirty="0" err="1">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lmost</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non-existent at political and policy levels</a:t>
            </a:r>
            <a:r>
              <a:rPr lang="sl-SI"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a:t>
            </a:r>
          </a:p>
          <a:p>
            <a:pPr marL="385763" lvl="1" indent="-385763">
              <a:spcBef>
                <a:spcPts val="1100"/>
              </a:spcBef>
            </a:pPr>
            <a:r>
              <a:rPr lang="sl-SI" sz="2000" dirty="0" err="1">
                <a:solidFill>
                  <a:schemeClr val="tx1">
                    <a:lumMod val="65000"/>
                    <a:lumOff val="35000"/>
                  </a:schemeClr>
                </a:solidFill>
                <a:effectLst/>
                <a:latin typeface="Aller" panose="02000503030000020004" pitchFamily="2" charset="-18"/>
                <a:ea typeface="Times New Roman" panose="02020603050405020304" pitchFamily="18" charset="0"/>
              </a:rPr>
              <a:t>If</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 CCA</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can be observed </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in </a:t>
            </a:r>
            <a:r>
              <a:rPr lang="en-US" sz="2000" dirty="0" err="1">
                <a:solidFill>
                  <a:schemeClr val="tx1">
                    <a:lumMod val="65000"/>
                    <a:lumOff val="35000"/>
                  </a:schemeClr>
                </a:solidFill>
                <a:effectLst/>
                <a:latin typeface="Aller" panose="02000503030000020004" pitchFamily="2" charset="-18"/>
                <a:ea typeface="Times New Roman" panose="02020603050405020304" pitchFamily="18" charset="0"/>
              </a:rPr>
              <a:t>relat</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ion</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 to ‘our’ children, </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i</a:t>
            </a:r>
            <a:r>
              <a:rPr lang="en-US" sz="2000" dirty="0">
                <a:solidFill>
                  <a:schemeClr val="tx1">
                    <a:lumMod val="65000"/>
                    <a:lumOff val="35000"/>
                  </a:schemeClr>
                </a:solidFill>
                <a:effectLst/>
                <a:latin typeface="Aller" panose="02000503030000020004" pitchFamily="2" charset="-18"/>
                <a:ea typeface="Times New Roman" panose="02020603050405020304" pitchFamily="18" charset="0"/>
              </a:rPr>
              <a:t>s </a:t>
            </a:r>
            <a:r>
              <a:rPr lang="sl-SI" sz="2000" dirty="0" err="1">
                <a:solidFill>
                  <a:schemeClr val="tx1">
                    <a:lumMod val="65000"/>
                    <a:lumOff val="35000"/>
                  </a:schemeClr>
                </a:solidFill>
                <a:effectLst/>
                <a:latin typeface="Aller" panose="02000503030000020004" pitchFamily="2" charset="-18"/>
                <a:ea typeface="Times New Roman" panose="02020603050405020304" pitchFamily="18" charset="0"/>
              </a:rPr>
              <a:t>usually</a:t>
            </a:r>
            <a:r>
              <a:rPr lang="sl-SI" sz="2000" dirty="0">
                <a:solidFill>
                  <a:schemeClr val="tx1">
                    <a:lumMod val="65000"/>
                    <a:lumOff val="35000"/>
                  </a:schemeClr>
                </a:solidFill>
                <a:effectLst/>
                <a:latin typeface="Aller" panose="02000503030000020004" pitchFamily="2" charset="-18"/>
                <a:ea typeface="Times New Roman" panose="02020603050405020304" pitchFamily="18" charset="0"/>
              </a:rPr>
              <a:t> </a:t>
            </a:r>
            <a:r>
              <a:rPr lang="en-US" sz="2000" b="1" dirty="0">
                <a:solidFill>
                  <a:schemeClr val="tx1">
                    <a:lumMod val="65000"/>
                    <a:lumOff val="35000"/>
                  </a:schemeClr>
                </a:solidFill>
                <a:effectLst/>
                <a:latin typeface="Aller" panose="02000503030000020004" pitchFamily="2" charset="-18"/>
                <a:ea typeface="Times New Roman" panose="02020603050405020304" pitchFamily="18" charset="0"/>
              </a:rPr>
              <a:t>missing in a case of migrant children.  </a:t>
            </a:r>
          </a:p>
          <a:p>
            <a:pPr marL="385763" lvl="1" indent="-385763">
              <a:spcBef>
                <a:spcPts val="1100"/>
              </a:spcBef>
            </a:pPr>
            <a:r>
              <a:rPr lang="sl-SI" sz="2000" b="1"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P</a:t>
            </a:r>
            <a:r>
              <a:rPr lang="en-US" sz="2000" b="1" dirty="0" err="1">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olicy</a:t>
            </a:r>
            <a:r>
              <a:rPr lang="en-US" sz="2000" b="1"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 area </a:t>
            </a:r>
            <a:r>
              <a:rPr lang="en-US" sz="2000" dirty="0">
                <a:solidFill>
                  <a:schemeClr val="tx1">
                    <a:lumMod val="65000"/>
                    <a:lumOff val="35000"/>
                  </a:schemeClr>
                </a:solidFill>
                <a:effectLst/>
                <a:latin typeface="Aller" panose="02000503030000020004" pitchFamily="2" charset="-18"/>
                <a:ea typeface="Calibri" panose="020F0502020204030204" pitchFamily="34" charset="0"/>
                <a:cs typeface="Times New Roman" panose="02020603050405020304" pitchFamily="18" charset="0"/>
              </a:rPr>
              <a:t>is the most problematic. Policymaking procedures in the field of migrant integration do not include consultation with children, and migrant children are not given significant democratic rights to influence integration policy and shape laws</a:t>
            </a:r>
            <a:r>
              <a:rPr lang="en-US" sz="2000" dirty="0">
                <a:solidFill>
                  <a:schemeClr val="tx1">
                    <a:lumMod val="65000"/>
                    <a:lumOff val="35000"/>
                  </a:schemeClr>
                </a:solidFill>
                <a:latin typeface="Aller" panose="02000503030000020004" pitchFamily="2" charset="-18"/>
                <a:ea typeface="Calibri" panose="020F0502020204030204" pitchFamily="34" charset="0"/>
                <a:cs typeface="Times New Roman" panose="02020603050405020304" pitchFamily="18" charset="0"/>
              </a:rPr>
              <a:t>.</a:t>
            </a:r>
          </a:p>
          <a:p>
            <a:pPr lvl="1"/>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7260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GB" sz="4400" b="1" dirty="0">
                <a:solidFill>
                  <a:schemeClr val="tx1">
                    <a:lumMod val="65000"/>
                    <a:lumOff val="35000"/>
                  </a:schemeClr>
                </a:solidFill>
                <a:latin typeface="Aller" panose="02000503030000020004" pitchFamily="2" charset="77"/>
              </a:rPr>
              <a:t>CONCLUSIONS</a:t>
            </a: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2236787"/>
            <a:ext cx="10515600" cy="3906561"/>
          </a:xfrm>
        </p:spPr>
        <p:txBody>
          <a:bodyPr/>
          <a:lstStyle/>
          <a:p>
            <a:pPr marL="355600" lvl="1" indent="-293688">
              <a:spcBef>
                <a:spcPts val="1100"/>
              </a:spcBef>
            </a:pPr>
            <a:r>
              <a:rPr lang="en-US" sz="2000" spc="10" dirty="0">
                <a:solidFill>
                  <a:schemeClr val="tx1">
                    <a:lumMod val="65000"/>
                    <a:lumOff val="35000"/>
                  </a:schemeClr>
                </a:solidFill>
                <a:effectLst/>
                <a:latin typeface="Aller" panose="02000503030000020004" pitchFamily="2" charset="-18"/>
                <a:ea typeface="Times New Roman" panose="02020603050405020304" pitchFamily="18" charset="0"/>
              </a:rPr>
              <a:t>The </a:t>
            </a:r>
            <a:r>
              <a:rPr lang="en-US" sz="2000" b="1" spc="10" dirty="0">
                <a:solidFill>
                  <a:schemeClr val="tx1">
                    <a:lumMod val="65000"/>
                    <a:lumOff val="35000"/>
                  </a:schemeClr>
                </a:solidFill>
                <a:effectLst/>
                <a:latin typeface="Aller" panose="02000503030000020004" pitchFamily="2" charset="-18"/>
                <a:ea typeface="Times New Roman" panose="02020603050405020304" pitchFamily="18" charset="0"/>
              </a:rPr>
              <a:t>relevance of CCA in researching integration of migrant children</a:t>
            </a:r>
            <a:r>
              <a:rPr lang="en-US" sz="2000" spc="10" dirty="0">
                <a:solidFill>
                  <a:schemeClr val="tx1">
                    <a:lumMod val="65000"/>
                    <a:lumOff val="35000"/>
                  </a:schemeClr>
                </a:solidFill>
                <a:effectLst/>
                <a:latin typeface="Aller" panose="02000503030000020004" pitchFamily="2" charset="-18"/>
                <a:ea typeface="Times New Roman" panose="02020603050405020304" pitchFamily="18" charset="0"/>
              </a:rPr>
              <a:t>.</a:t>
            </a:r>
          </a:p>
          <a:p>
            <a:pPr marL="355600" lvl="1" indent="-293688">
              <a:spcBef>
                <a:spcPts val="1100"/>
              </a:spcBef>
              <a:buFont typeface="Wingdings" panose="05000000000000000000" pitchFamily="2" charset="2"/>
              <a:buChar char="Ø"/>
            </a:pPr>
            <a:r>
              <a:rPr lang="en-GB" sz="2000" spc="10" dirty="0">
                <a:solidFill>
                  <a:schemeClr val="tx1">
                    <a:lumMod val="65000"/>
                    <a:lumOff val="35000"/>
                  </a:schemeClr>
                </a:solidFill>
                <a:effectLst/>
                <a:latin typeface="Aller" panose="02000503030000020004" pitchFamily="2" charset="-18"/>
                <a:ea typeface="Times New Roman" panose="02020603050405020304" pitchFamily="18" charset="0"/>
              </a:rPr>
              <a:t>because it </a:t>
            </a:r>
            <a:r>
              <a:rPr lang="en-GB" sz="2000" b="1" spc="10" dirty="0">
                <a:solidFill>
                  <a:schemeClr val="tx1">
                    <a:lumMod val="65000"/>
                    <a:lumOff val="35000"/>
                  </a:schemeClr>
                </a:solidFill>
                <a:effectLst/>
                <a:latin typeface="Aller" panose="02000503030000020004" pitchFamily="2" charset="-18"/>
                <a:ea typeface="Times New Roman" panose="02020603050405020304" pitchFamily="18" charset="0"/>
              </a:rPr>
              <a:t>advances children’s views</a:t>
            </a:r>
            <a:r>
              <a:rPr lang="en-GB" sz="2000" spc="10" dirty="0">
                <a:solidFill>
                  <a:schemeClr val="tx1">
                    <a:lumMod val="65000"/>
                    <a:lumOff val="35000"/>
                  </a:schemeClr>
                </a:solidFill>
                <a:effectLst/>
                <a:latin typeface="Aller" panose="02000503030000020004" pitchFamily="2" charset="-18"/>
                <a:ea typeface="Times New Roman" panose="02020603050405020304" pitchFamily="18" charset="0"/>
              </a:rPr>
              <a:t>, </a:t>
            </a:r>
            <a:r>
              <a:rPr lang="en-GB" sz="2000" b="1" spc="10" dirty="0">
                <a:solidFill>
                  <a:schemeClr val="tx1">
                    <a:lumMod val="65000"/>
                    <a:lumOff val="35000"/>
                  </a:schemeClr>
                </a:solidFill>
                <a:effectLst/>
                <a:latin typeface="Aller" panose="02000503030000020004" pitchFamily="2" charset="-18"/>
                <a:ea typeface="Times New Roman" panose="02020603050405020304" pitchFamily="18" charset="0"/>
              </a:rPr>
              <a:t>arguments and experiences </a:t>
            </a:r>
            <a:r>
              <a:rPr lang="en-GB" sz="2000" spc="10" dirty="0">
                <a:solidFill>
                  <a:schemeClr val="tx1">
                    <a:lumMod val="65000"/>
                    <a:lumOff val="35000"/>
                  </a:schemeClr>
                </a:solidFill>
                <a:effectLst/>
                <a:latin typeface="Aller" panose="02000503030000020004" pitchFamily="2" charset="-18"/>
                <a:ea typeface="Times New Roman" panose="02020603050405020304" pitchFamily="18" charset="0"/>
              </a:rPr>
              <a:t>that are often absent or underrepresented in the development of integration policies. </a:t>
            </a:r>
          </a:p>
          <a:p>
            <a:pPr marL="355600" lvl="1" indent="-293688">
              <a:spcBef>
                <a:spcPts val="1100"/>
              </a:spcBef>
              <a:buFont typeface="Wingdings" panose="05000000000000000000" pitchFamily="2" charset="2"/>
              <a:buChar char="Ø"/>
            </a:pPr>
            <a:r>
              <a:rPr lang="en-GB" sz="2000" spc="10" dirty="0">
                <a:solidFill>
                  <a:schemeClr val="tx1">
                    <a:lumMod val="65000"/>
                    <a:lumOff val="35000"/>
                  </a:schemeClr>
                </a:solidFill>
                <a:effectLst/>
                <a:latin typeface="Aller" panose="02000503030000020004" pitchFamily="2" charset="-18"/>
                <a:ea typeface="Times New Roman" panose="02020603050405020304" pitchFamily="18" charset="0"/>
              </a:rPr>
              <a:t>brings </a:t>
            </a:r>
            <a:r>
              <a:rPr lang="en-GB" sz="2000" b="1" spc="10" dirty="0">
                <a:solidFill>
                  <a:schemeClr val="tx1">
                    <a:lumMod val="65000"/>
                    <a:lumOff val="35000"/>
                  </a:schemeClr>
                </a:solidFill>
                <a:effectLst/>
                <a:latin typeface="Aller" panose="02000503030000020004" pitchFamily="2" charset="-18"/>
                <a:ea typeface="Times New Roman" panose="02020603050405020304" pitchFamily="18" charset="0"/>
              </a:rPr>
              <a:t>new knowledge </a:t>
            </a:r>
            <a:r>
              <a:rPr lang="en-GB" sz="2000" spc="10" dirty="0">
                <a:solidFill>
                  <a:schemeClr val="tx1">
                    <a:lumMod val="65000"/>
                    <a:lumOff val="35000"/>
                  </a:schemeClr>
                </a:solidFill>
                <a:effectLst/>
                <a:latin typeface="Aller" panose="02000503030000020004" pitchFamily="2" charset="-18"/>
                <a:ea typeface="Times New Roman" panose="02020603050405020304" pitchFamily="18" charset="0"/>
              </a:rPr>
              <a:t>about how </a:t>
            </a:r>
            <a:r>
              <a:rPr lang="en-GB" sz="2000" b="1" spc="10" dirty="0">
                <a:solidFill>
                  <a:schemeClr val="tx1">
                    <a:lumMod val="65000"/>
                    <a:lumOff val="35000"/>
                  </a:schemeClr>
                </a:solidFill>
                <a:effectLst/>
                <a:latin typeface="Aller" panose="02000503030000020004" pitchFamily="2" charset="-18"/>
                <a:ea typeface="Times New Roman" panose="02020603050405020304" pitchFamily="18" charset="0"/>
              </a:rPr>
              <a:t>children experience integration </a:t>
            </a:r>
            <a:r>
              <a:rPr lang="en-GB" sz="2000" spc="10" dirty="0">
                <a:solidFill>
                  <a:schemeClr val="tx1">
                    <a:lumMod val="65000"/>
                    <a:lumOff val="35000"/>
                  </a:schemeClr>
                </a:solidFill>
                <a:effectLst/>
                <a:latin typeface="Aller" panose="02000503030000020004" pitchFamily="2" charset="-18"/>
                <a:ea typeface="Times New Roman" panose="02020603050405020304" pitchFamily="18" charset="0"/>
              </a:rPr>
              <a:t>&amp; examine integration as defined by children (what is important to them in terms of their present well-being, how they think about their past and the future, what makes them feel happy and secure).</a:t>
            </a:r>
          </a:p>
          <a:p>
            <a:pPr marL="457200" lvl="1" indent="0">
              <a:buNone/>
            </a:pPr>
            <a:endParaRPr lang="en-GB" sz="2000" spc="10" dirty="0">
              <a:solidFill>
                <a:schemeClr val="tx1">
                  <a:lumMod val="65000"/>
                  <a:lumOff val="35000"/>
                </a:schemeClr>
              </a:solidFill>
              <a:effectLst/>
              <a:latin typeface="Aller" panose="02000503030000020004" pitchFamily="2" charset="-18"/>
              <a:ea typeface="Times New Roman" panose="02020603050405020304" pitchFamily="18" charset="0"/>
            </a:endParaRPr>
          </a:p>
          <a:p>
            <a:pPr lvl="1"/>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5470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GB" sz="4400" b="1">
                <a:solidFill>
                  <a:schemeClr val="tx1">
                    <a:lumMod val="65000"/>
                    <a:lumOff val="35000"/>
                  </a:schemeClr>
                </a:solidFill>
                <a:latin typeface="Aller" panose="02000503030000020004" pitchFamily="2" charset="77"/>
              </a:rPr>
              <a:t>CONCLUSIONS</a:t>
            </a:r>
            <a:endParaRPr lang="en-US" altLang="en-US"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2236787"/>
            <a:ext cx="10515600" cy="3906561"/>
          </a:xfrm>
        </p:spPr>
        <p:txBody>
          <a:bodyPr/>
          <a:lstStyle/>
          <a:p>
            <a:pPr marL="355600" lvl="1" indent="-293688">
              <a:spcBef>
                <a:spcPts val="1100"/>
              </a:spcBef>
            </a:pPr>
            <a:endParaRPr lang="sl-SI" sz="2000" b="1" spc="10" dirty="0">
              <a:solidFill>
                <a:schemeClr val="tx1">
                  <a:lumMod val="65000"/>
                  <a:lumOff val="35000"/>
                </a:schemeClr>
              </a:solidFill>
              <a:latin typeface="Aller" panose="02000503030000020004" pitchFamily="2" charset="-18"/>
              <a:ea typeface="Times New Roman" panose="02020603050405020304" pitchFamily="18" charset="0"/>
            </a:endParaRPr>
          </a:p>
          <a:p>
            <a:pPr marL="355600" lvl="1" indent="-293688">
              <a:spcBef>
                <a:spcPts val="1100"/>
              </a:spcBef>
            </a:pPr>
            <a:r>
              <a:rPr lang="en-US" sz="2000" b="1" spc="10" dirty="0">
                <a:solidFill>
                  <a:schemeClr val="tx1">
                    <a:lumMod val="65000"/>
                    <a:lumOff val="35000"/>
                  </a:schemeClr>
                </a:solidFill>
                <a:latin typeface="Aller" panose="02000503030000020004" pitchFamily="2" charset="-18"/>
                <a:ea typeface="Times New Roman" panose="02020603050405020304" pitchFamily="18" charset="0"/>
              </a:rPr>
              <a:t>I</a:t>
            </a:r>
            <a:r>
              <a:rPr lang="en-US" sz="2000" b="1" spc="10" dirty="0">
                <a:solidFill>
                  <a:schemeClr val="tx1">
                    <a:lumMod val="65000"/>
                    <a:lumOff val="35000"/>
                  </a:schemeClr>
                </a:solidFill>
                <a:effectLst/>
                <a:latin typeface="Aller" panose="02000503030000020004" pitchFamily="2" charset="-18"/>
                <a:ea typeface="Times New Roman" panose="02020603050405020304" pitchFamily="18" charset="0"/>
              </a:rPr>
              <a:t>ntegration of migrant children can not be achieved by a simple legal rule</a:t>
            </a:r>
            <a:r>
              <a:rPr lang="en-US" sz="2000" spc="10" dirty="0">
                <a:solidFill>
                  <a:schemeClr val="tx1">
                    <a:lumMod val="65000"/>
                    <a:lumOff val="35000"/>
                  </a:schemeClr>
                </a:solidFill>
                <a:effectLst/>
                <a:latin typeface="Aller" panose="02000503030000020004" pitchFamily="2" charset="-18"/>
                <a:ea typeface="Times New Roman" panose="02020603050405020304" pitchFamily="18" charset="0"/>
              </a:rPr>
              <a:t>.</a:t>
            </a:r>
          </a:p>
          <a:p>
            <a:pPr marL="355600" lvl="1" indent="-293688">
              <a:spcBef>
                <a:spcPts val="1100"/>
              </a:spcBef>
            </a:pPr>
            <a:r>
              <a:rPr lang="en-US" sz="2000" spc="10" dirty="0">
                <a:solidFill>
                  <a:schemeClr val="tx1">
                    <a:lumMod val="65000"/>
                    <a:lumOff val="35000"/>
                  </a:schemeClr>
                </a:solidFill>
                <a:effectLst/>
                <a:latin typeface="Aller" panose="02000503030000020004" pitchFamily="2" charset="-18"/>
                <a:ea typeface="Times New Roman" panose="02020603050405020304" pitchFamily="18" charset="0"/>
              </a:rPr>
              <a:t>Integration policy should </a:t>
            </a:r>
            <a:r>
              <a:rPr lang="en-US" sz="2000" b="1" spc="10" dirty="0">
                <a:solidFill>
                  <a:schemeClr val="tx1">
                    <a:lumMod val="65000"/>
                    <a:lumOff val="35000"/>
                  </a:schemeClr>
                </a:solidFill>
                <a:effectLst/>
                <a:latin typeface="Aller" panose="02000503030000020004" pitchFamily="2" charset="-18"/>
                <a:ea typeface="Times New Roman" panose="02020603050405020304" pitchFamily="18" charset="0"/>
              </a:rPr>
              <a:t>respond directly to the actual needs </a:t>
            </a:r>
            <a:r>
              <a:rPr lang="en-US" sz="2000" spc="10" dirty="0">
                <a:solidFill>
                  <a:schemeClr val="tx1">
                    <a:lumMod val="65000"/>
                    <a:lumOff val="35000"/>
                  </a:schemeClr>
                </a:solidFill>
                <a:effectLst/>
                <a:latin typeface="Aller" panose="02000503030000020004" pitchFamily="2" charset="-18"/>
                <a:ea typeface="Times New Roman" panose="02020603050405020304" pitchFamily="18" charset="0"/>
              </a:rPr>
              <a:t>of the children;</a:t>
            </a:r>
            <a:endParaRPr lang="en-US" sz="2000" spc="10" dirty="0">
              <a:solidFill>
                <a:schemeClr val="tx1">
                  <a:lumMod val="65000"/>
                  <a:lumOff val="35000"/>
                </a:schemeClr>
              </a:solidFill>
              <a:latin typeface="Aller" panose="02000503030000020004" pitchFamily="2" charset="-18"/>
              <a:ea typeface="Times New Roman" panose="02020603050405020304" pitchFamily="18" charset="0"/>
            </a:endParaRPr>
          </a:p>
          <a:p>
            <a:pPr marL="355600" lvl="1" indent="-293688">
              <a:spcBef>
                <a:spcPts val="1100"/>
              </a:spcBef>
            </a:pPr>
            <a:r>
              <a:rPr lang="en-US" sz="2000" b="1" spc="10" dirty="0">
                <a:solidFill>
                  <a:schemeClr val="tx1">
                    <a:lumMod val="65000"/>
                    <a:lumOff val="35000"/>
                  </a:schemeClr>
                </a:solidFill>
                <a:effectLst/>
                <a:latin typeface="Aller" panose="02000503030000020004" pitchFamily="2" charset="-18"/>
                <a:ea typeface="Times New Roman" panose="02020603050405020304" pitchFamily="18" charset="0"/>
              </a:rPr>
              <a:t>If we want to achieve successful integration in a host society: </a:t>
            </a:r>
            <a:r>
              <a:rPr lang="en-US" sz="2000" spc="10" dirty="0">
                <a:solidFill>
                  <a:schemeClr val="tx1">
                    <a:lumMod val="65000"/>
                    <a:lumOff val="35000"/>
                  </a:schemeClr>
                </a:solidFill>
                <a:effectLst/>
                <a:latin typeface="Aller" panose="02000503030000020004" pitchFamily="2" charset="-18"/>
                <a:ea typeface="Times New Roman" panose="02020603050405020304" pitchFamily="18" charset="0"/>
              </a:rPr>
              <a:t> we should give children a voice/hear them, consider children perspectives, </a:t>
            </a:r>
            <a:r>
              <a:rPr lang="en-US" sz="2000" b="1" spc="10" dirty="0">
                <a:solidFill>
                  <a:schemeClr val="tx1">
                    <a:lumMod val="65000"/>
                    <a:lumOff val="35000"/>
                  </a:schemeClr>
                </a:solidFill>
                <a:effectLst/>
                <a:latin typeface="Aller" panose="02000503030000020004" pitchFamily="2" charset="-18"/>
                <a:ea typeface="Times New Roman" panose="02020603050405020304" pitchFamily="18" charset="0"/>
              </a:rPr>
              <a:t>policy should be grounded in</a:t>
            </a:r>
            <a:r>
              <a:rPr lang="sl-SI" sz="2000" b="1" spc="10" dirty="0">
                <a:solidFill>
                  <a:schemeClr val="tx1">
                    <a:lumMod val="65000"/>
                    <a:lumOff val="35000"/>
                  </a:schemeClr>
                </a:solidFill>
                <a:effectLst/>
                <a:latin typeface="Aller" panose="02000503030000020004" pitchFamily="2" charset="-18"/>
                <a:ea typeface="Times New Roman" panose="02020603050405020304" pitchFamily="18" charset="0"/>
              </a:rPr>
              <a:t> evidence</a:t>
            </a:r>
            <a:r>
              <a:rPr lang="en-US" sz="2000" b="1" spc="10" dirty="0">
                <a:solidFill>
                  <a:schemeClr val="tx1">
                    <a:lumMod val="65000"/>
                    <a:lumOff val="35000"/>
                  </a:schemeClr>
                </a:solidFill>
                <a:effectLst/>
                <a:latin typeface="Aller" panose="02000503030000020004" pitchFamily="2" charset="-18"/>
                <a:ea typeface="Times New Roman" panose="02020603050405020304" pitchFamily="18" charset="0"/>
              </a:rPr>
              <a:t>.</a:t>
            </a:r>
            <a:endParaRPr lang="en-US" sz="2000" spc="10" dirty="0">
              <a:solidFill>
                <a:schemeClr val="tx1">
                  <a:lumMod val="65000"/>
                  <a:lumOff val="35000"/>
                </a:schemeClr>
              </a:solidFill>
              <a:effectLst/>
              <a:latin typeface="Aller" panose="02000503030000020004" pitchFamily="2" charset="-18"/>
              <a:ea typeface="Times New Roman" panose="02020603050405020304" pitchFamily="18" charset="0"/>
            </a:endParaRPr>
          </a:p>
          <a:p>
            <a:pPr lvl="1"/>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5062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US" altLang="en-US" sz="2800" b="1" dirty="0">
                <a:solidFill>
                  <a:schemeClr val="tx1">
                    <a:lumMod val="65000"/>
                    <a:lumOff val="35000"/>
                  </a:schemeClr>
                </a:solidFill>
                <a:latin typeface="Aller" panose="02000503030000020004" pitchFamily="2" charset="-18"/>
              </a:rPr>
              <a:t> </a:t>
            </a: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2236787"/>
            <a:ext cx="10515600" cy="3906561"/>
          </a:xfrm>
        </p:spPr>
        <p:txBody>
          <a:bodyPr/>
          <a:lstStyle/>
          <a:p>
            <a:pPr marL="3657600" lvl="8" indent="0" algn="r">
              <a:buNone/>
            </a:pPr>
            <a:endParaRPr lang="sl-SI" altLang="en-US" sz="4000" dirty="0">
              <a:solidFill>
                <a:schemeClr val="tx1">
                  <a:lumMod val="65000"/>
                  <a:lumOff val="35000"/>
                </a:schemeClr>
              </a:solidFill>
              <a:latin typeface="Aller" panose="02000503030000020004" pitchFamily="2" charset="-18"/>
            </a:endParaRPr>
          </a:p>
          <a:p>
            <a:pPr marL="3657600" lvl="8" indent="0" algn="r">
              <a:buNone/>
            </a:pPr>
            <a:r>
              <a:rPr lang="sl-SI" altLang="en-US" sz="4000" dirty="0" err="1">
                <a:solidFill>
                  <a:schemeClr val="tx1">
                    <a:lumMod val="65000"/>
                    <a:lumOff val="35000"/>
                  </a:schemeClr>
                </a:solidFill>
                <a:latin typeface="Aller" panose="02000503030000020004" pitchFamily="2" charset="-18"/>
              </a:rPr>
              <a:t>Thank</a:t>
            </a:r>
            <a:r>
              <a:rPr lang="sl-SI" altLang="en-US" sz="4000" dirty="0">
                <a:solidFill>
                  <a:schemeClr val="tx1">
                    <a:lumMod val="65000"/>
                    <a:lumOff val="35000"/>
                  </a:schemeClr>
                </a:solidFill>
                <a:latin typeface="Aller" panose="02000503030000020004" pitchFamily="2" charset="-18"/>
              </a:rPr>
              <a:t> </a:t>
            </a:r>
            <a:r>
              <a:rPr lang="sl-SI" altLang="en-US" sz="4000" dirty="0" err="1">
                <a:solidFill>
                  <a:schemeClr val="tx1">
                    <a:lumMod val="65000"/>
                    <a:lumOff val="35000"/>
                  </a:schemeClr>
                </a:solidFill>
                <a:latin typeface="Aller" panose="02000503030000020004" pitchFamily="2" charset="-18"/>
              </a:rPr>
              <a:t>you</a:t>
            </a:r>
            <a:r>
              <a:rPr lang="sl-SI" altLang="en-US" sz="4000" dirty="0">
                <a:solidFill>
                  <a:schemeClr val="tx1">
                    <a:lumMod val="65000"/>
                    <a:lumOff val="35000"/>
                  </a:schemeClr>
                </a:solidFill>
                <a:latin typeface="Aller" panose="02000503030000020004" pitchFamily="2" charset="-18"/>
              </a:rPr>
              <a:t> for </a:t>
            </a:r>
            <a:r>
              <a:rPr lang="sl-SI" altLang="en-US" sz="4000" dirty="0" err="1">
                <a:solidFill>
                  <a:schemeClr val="tx1">
                    <a:lumMod val="65000"/>
                    <a:lumOff val="35000"/>
                  </a:schemeClr>
                </a:solidFill>
                <a:latin typeface="Aller" panose="02000503030000020004" pitchFamily="2" charset="-18"/>
              </a:rPr>
              <a:t>your</a:t>
            </a:r>
            <a:r>
              <a:rPr lang="sl-SI" altLang="en-US" sz="4000" dirty="0">
                <a:solidFill>
                  <a:schemeClr val="tx1">
                    <a:lumMod val="65000"/>
                    <a:lumOff val="35000"/>
                  </a:schemeClr>
                </a:solidFill>
                <a:latin typeface="Aller" panose="02000503030000020004" pitchFamily="2" charset="-18"/>
              </a:rPr>
              <a:t> </a:t>
            </a:r>
            <a:r>
              <a:rPr lang="sl-SI" altLang="en-US" sz="4000" dirty="0" err="1">
                <a:solidFill>
                  <a:schemeClr val="tx1">
                    <a:lumMod val="65000"/>
                    <a:lumOff val="35000"/>
                  </a:schemeClr>
                </a:solidFill>
                <a:latin typeface="Aller" panose="02000503030000020004" pitchFamily="2" charset="-18"/>
              </a:rPr>
              <a:t>attention</a:t>
            </a:r>
            <a:r>
              <a:rPr lang="sl-SI" altLang="en-US" sz="4000" dirty="0">
                <a:solidFill>
                  <a:schemeClr val="tx1">
                    <a:lumMod val="65000"/>
                    <a:lumOff val="35000"/>
                  </a:schemeClr>
                </a:solidFill>
                <a:latin typeface="Aller" panose="02000503030000020004" pitchFamily="2" charset="-18"/>
              </a:rPr>
              <a:t>!</a:t>
            </a:r>
            <a:endParaRPr lang="en-GB" altLang="en-US" sz="4000"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8117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US" altLang="en-US" sz="4000" b="1" dirty="0">
                <a:solidFill>
                  <a:schemeClr val="tx1">
                    <a:lumMod val="65000"/>
                    <a:lumOff val="35000"/>
                  </a:schemeClr>
                </a:solidFill>
                <a:latin typeface="Aller" panose="02000503030000020004" pitchFamily="2" charset="77"/>
              </a:rPr>
              <a:t>MiCREATE presentation </a:t>
            </a: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419099" y="2025650"/>
            <a:ext cx="11220965" cy="4117699"/>
          </a:xfrm>
        </p:spPr>
        <p:txBody>
          <a:bodyPr/>
          <a:lstStyle/>
          <a:p>
            <a:pPr marL="457200" lvl="1" indent="0">
              <a:buNone/>
            </a:pPr>
            <a:endParaRPr lang="en-US" sz="2000" dirty="0">
              <a:solidFill>
                <a:schemeClr val="tx1">
                  <a:lumMod val="75000"/>
                  <a:lumOff val="25000"/>
                </a:schemeClr>
              </a:solidFill>
              <a:latin typeface="Aller" panose="02000503030000020004" pitchFamily="2" charset="-18"/>
              <a:ea typeface="Times New Roman" panose="02020603050405020304" pitchFamily="18" charset="0"/>
            </a:endParaRPr>
          </a:p>
          <a:p>
            <a:pPr lvl="1" algn="ctr"/>
            <a:r>
              <a:rPr lang="en-US" dirty="0">
                <a:solidFill>
                  <a:schemeClr val="tx1">
                    <a:lumMod val="65000"/>
                    <a:lumOff val="35000"/>
                  </a:schemeClr>
                </a:solidFill>
                <a:latin typeface="Aller" panose="02000503030000020004" pitchFamily="2" charset="-18"/>
                <a:ea typeface="Times New Roman" panose="02020603050405020304" pitchFamily="18" charset="0"/>
              </a:rPr>
              <a:t>the </a:t>
            </a:r>
            <a:r>
              <a:rPr lang="en-US" b="1" dirty="0">
                <a:solidFill>
                  <a:schemeClr val="tx1">
                    <a:lumMod val="65000"/>
                    <a:lumOff val="35000"/>
                  </a:schemeClr>
                </a:solidFill>
                <a:latin typeface="Aller" panose="02000503030000020004" pitchFamily="2" charset="-18"/>
                <a:ea typeface="Times New Roman" panose="02020603050405020304" pitchFamily="18" charset="0"/>
              </a:rPr>
              <a:t>concept </a:t>
            </a:r>
            <a:r>
              <a:rPr lang="en-US" dirty="0">
                <a:solidFill>
                  <a:schemeClr val="tx1">
                    <a:lumMod val="65000"/>
                    <a:lumOff val="35000"/>
                  </a:schemeClr>
                </a:solidFill>
                <a:latin typeface="Aller" panose="02000503030000020004" pitchFamily="2" charset="-18"/>
                <a:ea typeface="Times New Roman" panose="02020603050405020304" pitchFamily="18" charset="0"/>
              </a:rPr>
              <a:t>of the MiCREATE project</a:t>
            </a:r>
          </a:p>
          <a:p>
            <a:pPr lvl="1" algn="ctr"/>
            <a:endParaRPr lang="en-US" dirty="0">
              <a:solidFill>
                <a:schemeClr val="tx1">
                  <a:lumMod val="65000"/>
                  <a:lumOff val="35000"/>
                </a:schemeClr>
              </a:solidFill>
              <a:latin typeface="Aller" panose="02000503030000020004" pitchFamily="2" charset="-18"/>
              <a:ea typeface="Times New Roman" panose="02020603050405020304" pitchFamily="18" charset="0"/>
            </a:endParaRPr>
          </a:p>
          <a:p>
            <a:pPr lvl="1" algn="ctr"/>
            <a:r>
              <a:rPr lang="en-US" dirty="0">
                <a:solidFill>
                  <a:schemeClr val="tx1">
                    <a:lumMod val="65000"/>
                    <a:lumOff val="35000"/>
                  </a:schemeClr>
                </a:solidFill>
                <a:latin typeface="Aller" panose="02000503030000020004" pitchFamily="2" charset="-18"/>
                <a:ea typeface="Times New Roman" panose="02020603050405020304" pitchFamily="18" charset="0"/>
              </a:rPr>
              <a:t>the </a:t>
            </a:r>
            <a:r>
              <a:rPr lang="en-US" b="1" dirty="0">
                <a:solidFill>
                  <a:schemeClr val="tx1">
                    <a:lumMod val="65000"/>
                    <a:lumOff val="35000"/>
                  </a:schemeClr>
                </a:solidFill>
                <a:latin typeface="Aller" panose="02000503030000020004" pitchFamily="2" charset="-18"/>
                <a:ea typeface="Times New Roman" panose="02020603050405020304" pitchFamily="18" charset="0"/>
              </a:rPr>
              <a:t>methodology </a:t>
            </a:r>
            <a:r>
              <a:rPr lang="en-US" dirty="0">
                <a:solidFill>
                  <a:schemeClr val="tx1">
                    <a:lumMod val="65000"/>
                    <a:lumOff val="35000"/>
                  </a:schemeClr>
                </a:solidFill>
                <a:latin typeface="Aller" panose="02000503030000020004" pitchFamily="2" charset="-18"/>
                <a:ea typeface="Times New Roman" panose="02020603050405020304" pitchFamily="18" charset="0"/>
              </a:rPr>
              <a:t>used in MiCREATE fieldwork</a:t>
            </a:r>
          </a:p>
          <a:p>
            <a:pPr lvl="1" algn="ctr"/>
            <a:endParaRPr lang="en-US" dirty="0">
              <a:solidFill>
                <a:schemeClr val="tx1">
                  <a:lumMod val="65000"/>
                  <a:lumOff val="35000"/>
                </a:schemeClr>
              </a:solidFill>
              <a:latin typeface="Aller" panose="02000503030000020004" pitchFamily="2" charset="-18"/>
              <a:ea typeface="Times New Roman" panose="02020603050405020304" pitchFamily="18" charset="0"/>
            </a:endParaRPr>
          </a:p>
          <a:p>
            <a:pPr lvl="1" algn="ctr"/>
            <a:r>
              <a:rPr lang="en-US" dirty="0">
                <a:solidFill>
                  <a:schemeClr val="tx1">
                    <a:lumMod val="65000"/>
                    <a:lumOff val="35000"/>
                  </a:schemeClr>
                </a:solidFill>
                <a:latin typeface="Aller" panose="02000503030000020004" pitchFamily="2" charset="-18"/>
                <a:ea typeface="Times New Roman" panose="02020603050405020304" pitchFamily="18" charset="0"/>
              </a:rPr>
              <a:t>Conclusions: what </a:t>
            </a:r>
            <a:r>
              <a:rPr lang="en-US" b="1" dirty="0">
                <a:solidFill>
                  <a:schemeClr val="tx1">
                    <a:lumMod val="65000"/>
                    <a:lumOff val="35000"/>
                  </a:schemeClr>
                </a:solidFill>
                <a:latin typeface="Aller" panose="02000503030000020004" pitchFamily="2" charset="-18"/>
                <a:ea typeface="Times New Roman" panose="02020603050405020304" pitchFamily="18" charset="0"/>
              </a:rPr>
              <a:t>MiCREATE project brings to migrant integration</a:t>
            </a:r>
            <a:endParaRPr lang="en-GB" altLang="en-US" b="1" dirty="0">
              <a:solidFill>
                <a:schemeClr val="tx1">
                  <a:lumMod val="65000"/>
                  <a:lumOff val="35000"/>
                </a:schemeClr>
              </a:solidFill>
              <a:latin typeface="Aller" panose="02000503030000020004" pitchFamily="2" charset="-18"/>
            </a:endParaRPr>
          </a:p>
          <a:p>
            <a:pPr lvl="1"/>
            <a:endParaRPr lang="en-GB" altLang="en-US" dirty="0">
              <a:solidFill>
                <a:schemeClr val="tx1">
                  <a:lumMod val="65000"/>
                  <a:lumOff val="35000"/>
                </a:schemeClr>
              </a:solidFill>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1370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419099" y="365125"/>
            <a:ext cx="11220965" cy="1460500"/>
          </a:xfrm>
        </p:spPr>
        <p:txBody>
          <a:bodyPr/>
          <a:lstStyle/>
          <a:p>
            <a:pPr algn="ctr"/>
            <a:r>
              <a:rPr lang="en-GB" sz="3800" b="1" dirty="0">
                <a:solidFill>
                  <a:schemeClr val="tx1">
                    <a:lumMod val="65000"/>
                    <a:lumOff val="35000"/>
                  </a:schemeClr>
                </a:solidFill>
                <a:latin typeface="Aller" panose="02000503030000020004" pitchFamily="2" charset="77"/>
              </a:rPr>
              <a:t>Theoretical Framework of Migrant Integration</a:t>
            </a: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825625"/>
            <a:ext cx="10515600" cy="4317724"/>
          </a:xfrm>
        </p:spPr>
        <p:txBody>
          <a:bodyPr/>
          <a:lstStyle/>
          <a:p>
            <a:pPr marL="0" indent="0">
              <a:buNone/>
            </a:pPr>
            <a:endParaRPr lang="en-SI" sz="2400" dirty="0">
              <a:solidFill>
                <a:schemeClr val="tx1">
                  <a:lumMod val="65000"/>
                  <a:lumOff val="35000"/>
                </a:schemeClr>
              </a:solidFill>
            </a:endParaRPr>
          </a:p>
          <a:p>
            <a:pPr lvl="0"/>
            <a:r>
              <a:rPr lang="en-US" sz="2000" dirty="0">
                <a:solidFill>
                  <a:schemeClr val="tx1">
                    <a:lumMod val="65000"/>
                    <a:lumOff val="35000"/>
                  </a:schemeClr>
                </a:solidFill>
                <a:latin typeface="Aller" panose="02000503030000020004" pitchFamily="2" charset="77"/>
              </a:rPr>
              <a:t>by characteristics of their country of origin, (“the origin effect”), which differ in terms of cultural values, political systems, religious traditions, education etc. </a:t>
            </a:r>
          </a:p>
          <a:p>
            <a:pPr lvl="0"/>
            <a:endParaRPr lang="en-SI" sz="2000" dirty="0">
              <a:solidFill>
                <a:schemeClr val="tx1">
                  <a:lumMod val="65000"/>
                  <a:lumOff val="35000"/>
                </a:schemeClr>
              </a:solidFill>
              <a:latin typeface="Aller" panose="02000503030000020004" pitchFamily="2" charset="77"/>
            </a:endParaRPr>
          </a:p>
          <a:p>
            <a:pPr lvl="0"/>
            <a:r>
              <a:rPr lang="en-US" sz="2000" dirty="0">
                <a:solidFill>
                  <a:schemeClr val="tx1">
                    <a:lumMod val="65000"/>
                    <a:lumOff val="35000"/>
                  </a:schemeClr>
                </a:solidFill>
                <a:latin typeface="Aller" panose="02000503030000020004" pitchFamily="2" charset="77"/>
              </a:rPr>
              <a:t>by the characteristics of the receiving countries (“destination country effect”), which differ in their migration policies as well and in the level of migrant acceptance. </a:t>
            </a:r>
            <a:endParaRPr lang="en-SI" sz="2000" dirty="0">
              <a:solidFill>
                <a:schemeClr val="tx1">
                  <a:lumMod val="65000"/>
                  <a:lumOff val="35000"/>
                </a:schemeClr>
              </a:solidFill>
              <a:latin typeface="Aller" panose="02000503030000020004" pitchFamily="2" charset="77"/>
            </a:endParaRPr>
          </a:p>
          <a:p>
            <a:endParaRPr lang="en-SI" sz="2000" dirty="0">
              <a:solidFill>
                <a:schemeClr val="tx1">
                  <a:lumMod val="65000"/>
                  <a:lumOff val="35000"/>
                </a:schemeClr>
              </a:solidFill>
              <a:latin typeface="Aller" panose="02000503030000020004" pitchFamily="2" charset="77"/>
            </a:endParaRPr>
          </a:p>
          <a:p>
            <a:pPr lvl="0"/>
            <a:r>
              <a:rPr lang="en-US" sz="2000" dirty="0">
                <a:solidFill>
                  <a:schemeClr val="tx1">
                    <a:lumMod val="65000"/>
                    <a:lumOff val="35000"/>
                  </a:schemeClr>
                </a:solidFill>
                <a:latin typeface="Aller" panose="02000503030000020004" pitchFamily="2" charset="77"/>
              </a:rPr>
              <a:t>by the characteristics of migrant groups (“community effect”), which differ in terms of size, cultural values and proximity, out-group relations etc. </a:t>
            </a:r>
          </a:p>
          <a:p>
            <a:pPr lvl="0"/>
            <a:endParaRPr lang="en-US" sz="2200" dirty="0">
              <a:solidFill>
                <a:schemeClr val="tx1">
                  <a:lumMod val="75000"/>
                  <a:lumOff val="25000"/>
                </a:schemeClr>
              </a:solidFill>
              <a:latin typeface="Aller" panose="02000503030000020004" pitchFamily="2" charset="77"/>
            </a:endParaRPr>
          </a:p>
          <a:p>
            <a:pPr lvl="0"/>
            <a:endParaRPr lang="en-SI" sz="2200" dirty="0">
              <a:solidFill>
                <a:schemeClr val="tx1">
                  <a:lumMod val="75000"/>
                  <a:lumOff val="25000"/>
                </a:schemeClr>
              </a:solidFill>
              <a:latin typeface="Aller" panose="02000503030000020004" pitchFamily="2" charset="77"/>
            </a:endParaRPr>
          </a:p>
          <a:p>
            <a:pPr marL="457200" lvl="1" indent="0">
              <a:buNone/>
            </a:pPr>
            <a:endParaRPr lang="en-US" sz="2000" dirty="0">
              <a:solidFill>
                <a:schemeClr val="tx1">
                  <a:lumMod val="75000"/>
                  <a:lumOff val="25000"/>
                </a:schemeClr>
              </a:solidFill>
              <a:latin typeface="Aller" panose="02000503030000020004" pitchFamily="2" charset="-18"/>
              <a:ea typeface="Times New Roman" panose="02020603050405020304" pitchFamily="18" charset="0"/>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4664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GB" sz="4000" b="1" dirty="0">
                <a:solidFill>
                  <a:schemeClr val="tx1">
                    <a:lumMod val="65000"/>
                    <a:lumOff val="35000"/>
                  </a:schemeClr>
                </a:solidFill>
                <a:latin typeface="Aller" panose="02000503030000020004" pitchFamily="2" charset="77"/>
              </a:rPr>
              <a:t>MiCREATE background context</a:t>
            </a:r>
            <a:endParaRPr lang="en-US" altLang="en-US" sz="4000" b="1" dirty="0">
              <a:solidFill>
                <a:schemeClr val="tx1">
                  <a:lumMod val="65000"/>
                  <a:lumOff val="35000"/>
                </a:schemeClr>
              </a:solidFill>
              <a:latin typeface="Aller" panose="02000503030000020004" pitchFamily="2" charset="77"/>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80662" y="1631091"/>
            <a:ext cx="10204174" cy="4512257"/>
          </a:xfrm>
        </p:spPr>
        <p:txBody>
          <a:bodyPr/>
          <a:lstStyle/>
          <a:p>
            <a:pPr marL="457200" lvl="1" indent="0">
              <a:buNone/>
            </a:pPr>
            <a:endParaRPr lang="en-US" sz="2000" dirty="0">
              <a:solidFill>
                <a:schemeClr val="tx1">
                  <a:lumMod val="75000"/>
                  <a:lumOff val="25000"/>
                </a:schemeClr>
              </a:solidFill>
              <a:latin typeface="Aller" panose="02000503030000020004" pitchFamily="2" charset="-18"/>
              <a:ea typeface="Times New Roman" panose="02020603050405020304" pitchFamily="18" charset="0"/>
            </a:endParaRPr>
          </a:p>
          <a:p>
            <a:r>
              <a:rPr lang="en-US" sz="2000" dirty="0">
                <a:solidFill>
                  <a:schemeClr val="tx1">
                    <a:lumMod val="65000"/>
                    <a:lumOff val="35000"/>
                  </a:schemeClr>
                </a:solidFill>
                <a:latin typeface="Aller" panose="02000503030000020004" pitchFamily="2" charset="77"/>
              </a:rPr>
              <a:t>Recognition of complexity of the migrant movements</a:t>
            </a:r>
            <a:r>
              <a:rPr lang="en-SI" sz="2000" dirty="0">
                <a:solidFill>
                  <a:schemeClr val="tx1">
                    <a:lumMod val="65000"/>
                    <a:lumOff val="35000"/>
                  </a:schemeClr>
                </a:solidFill>
                <a:latin typeface="Aller" panose="02000503030000020004" pitchFamily="2" charset="77"/>
              </a:rPr>
              <a:t> and </a:t>
            </a:r>
            <a:r>
              <a:rPr lang="en-US" sz="2000" dirty="0">
                <a:solidFill>
                  <a:schemeClr val="tx1">
                    <a:lumMod val="65000"/>
                    <a:lumOff val="35000"/>
                  </a:schemeClr>
                </a:solidFill>
                <a:latin typeface="Aller" panose="02000503030000020004" pitchFamily="2" charset="77"/>
              </a:rPr>
              <a:t>diversity of migrants’ needs</a:t>
            </a:r>
          </a:p>
          <a:p>
            <a:endParaRPr lang="en-US" sz="2000" dirty="0">
              <a:solidFill>
                <a:schemeClr val="tx1">
                  <a:lumMod val="65000"/>
                  <a:lumOff val="35000"/>
                </a:schemeClr>
              </a:solidFill>
              <a:latin typeface="Aller" panose="02000503030000020004" pitchFamily="2" charset="77"/>
            </a:endParaRPr>
          </a:p>
          <a:p>
            <a:r>
              <a:rPr lang="en-US" sz="2000" dirty="0">
                <a:solidFill>
                  <a:schemeClr val="tx1">
                    <a:lumMod val="65000"/>
                    <a:lumOff val="35000"/>
                  </a:schemeClr>
                </a:solidFill>
                <a:latin typeface="Aller" panose="02000503030000020004" pitchFamily="2" charset="77"/>
              </a:rPr>
              <a:t>Recognition that </a:t>
            </a:r>
            <a:r>
              <a:rPr lang="en-GB" sz="2000" dirty="0">
                <a:solidFill>
                  <a:schemeClr val="tx1">
                    <a:lumMod val="65000"/>
                    <a:lumOff val="35000"/>
                  </a:schemeClr>
                </a:solidFill>
                <a:latin typeface="Aller" panose="02000503030000020004" pitchFamily="2" charset="77"/>
              </a:rPr>
              <a:t>migrant children are often perceived as passive subjects who need help, support and guidance.</a:t>
            </a:r>
          </a:p>
          <a:p>
            <a:endParaRPr lang="en-GB" sz="2000" dirty="0">
              <a:solidFill>
                <a:schemeClr val="tx1">
                  <a:lumMod val="65000"/>
                  <a:lumOff val="35000"/>
                </a:schemeClr>
              </a:solidFill>
              <a:latin typeface="Aller" panose="02000503030000020004" pitchFamily="2" charset="77"/>
            </a:endParaRPr>
          </a:p>
          <a:p>
            <a:r>
              <a:rPr lang="en-US" sz="2000" dirty="0">
                <a:solidFill>
                  <a:schemeClr val="tx1">
                    <a:lumMod val="65000"/>
                    <a:lumOff val="35000"/>
                  </a:schemeClr>
                </a:solidFill>
                <a:latin typeface="Aller" panose="02000503030000020004" pitchFamily="2" charset="77"/>
              </a:rPr>
              <a:t>Recognition that migrant children are </a:t>
            </a:r>
            <a:r>
              <a:rPr lang="en-GB" sz="2000" dirty="0">
                <a:solidFill>
                  <a:schemeClr val="tx1">
                    <a:lumMod val="65000"/>
                    <a:lumOff val="35000"/>
                  </a:schemeClr>
                </a:solidFill>
                <a:latin typeface="Aller" panose="02000503030000020004" pitchFamily="2" charset="77"/>
              </a:rPr>
              <a:t>not included in the processes of migrant integration policymaking as political subjects</a:t>
            </a:r>
            <a:endParaRPr lang="en-SI" sz="2000" dirty="0">
              <a:solidFill>
                <a:schemeClr val="tx1">
                  <a:lumMod val="65000"/>
                  <a:lumOff val="35000"/>
                </a:schemeClr>
              </a:solidFill>
              <a:latin typeface="Aller" panose="02000503030000020004" pitchFamily="2" charset="77"/>
            </a:endParaRPr>
          </a:p>
          <a:p>
            <a:pPr marL="0" indent="0">
              <a:buNone/>
            </a:pPr>
            <a:r>
              <a:rPr lang="en-US" sz="2000" dirty="0">
                <a:solidFill>
                  <a:schemeClr val="tx1">
                    <a:lumMod val="65000"/>
                    <a:lumOff val="35000"/>
                  </a:schemeClr>
                </a:solidFill>
                <a:latin typeface="Aller" panose="02000503030000020004" pitchFamily="2" charset="77"/>
              </a:rPr>
              <a:t> </a:t>
            </a:r>
            <a:endParaRPr lang="en-SI" sz="2000" dirty="0">
              <a:solidFill>
                <a:schemeClr val="tx1">
                  <a:lumMod val="65000"/>
                  <a:lumOff val="35000"/>
                </a:schemeClr>
              </a:solidFill>
              <a:latin typeface="Aller" panose="02000503030000020004" pitchFamily="2" charset="77"/>
            </a:endParaRPr>
          </a:p>
          <a:p>
            <a:r>
              <a:rPr lang="en-US" sz="2000" dirty="0">
                <a:solidFill>
                  <a:schemeClr val="tx1">
                    <a:lumMod val="65000"/>
                    <a:lumOff val="35000"/>
                  </a:schemeClr>
                </a:solidFill>
                <a:latin typeface="Aller" panose="02000503030000020004" pitchFamily="2" charset="77"/>
              </a:rPr>
              <a:t>Recognition of the need to rethink integration policies</a:t>
            </a:r>
            <a:endParaRPr lang="en-SI" sz="2000" dirty="0">
              <a:solidFill>
                <a:schemeClr val="tx1">
                  <a:lumMod val="65000"/>
                  <a:lumOff val="35000"/>
                </a:schemeClr>
              </a:solidFill>
              <a:latin typeface="Aller" panose="02000503030000020004" pitchFamily="2" charset="77"/>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2279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365125"/>
            <a:ext cx="10515600" cy="1460500"/>
          </a:xfrm>
        </p:spPr>
        <p:txBody>
          <a:bodyPr/>
          <a:lstStyle/>
          <a:p>
            <a:pPr algn="ctr"/>
            <a:r>
              <a:rPr lang="en-GB" sz="4000" b="1" dirty="0">
                <a:solidFill>
                  <a:schemeClr val="tx1">
                    <a:lumMod val="65000"/>
                    <a:lumOff val="35000"/>
                  </a:schemeClr>
                </a:solidFill>
                <a:latin typeface="Aller" panose="02000503030000020004" pitchFamily="2" charset="77"/>
              </a:rPr>
              <a:t>MiCREATE main objective(s)</a:t>
            </a:r>
            <a:endParaRPr lang="en-US" altLang="en-US" sz="4000" b="1" dirty="0">
              <a:solidFill>
                <a:schemeClr val="tx1">
                  <a:lumMod val="65000"/>
                  <a:lumOff val="35000"/>
                </a:schemeClr>
              </a:solidFill>
              <a:latin typeface="Aller" panose="02000503030000020004" pitchFamily="2" charset="77"/>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838200" y="1414463"/>
            <a:ext cx="10515600" cy="4728885"/>
          </a:xfrm>
        </p:spPr>
        <p:txBody>
          <a:bodyPr/>
          <a:lstStyle/>
          <a:p>
            <a:pPr marL="457200" lvl="1" indent="0">
              <a:buNone/>
            </a:pPr>
            <a:endParaRPr lang="en-US" sz="2000" dirty="0">
              <a:solidFill>
                <a:schemeClr val="tx1">
                  <a:lumMod val="75000"/>
                  <a:lumOff val="25000"/>
                </a:schemeClr>
              </a:solidFill>
              <a:latin typeface="Aller" panose="02000503030000020004" pitchFamily="2" charset="-18"/>
              <a:ea typeface="Times New Roman" panose="02020603050405020304" pitchFamily="18" charset="0"/>
            </a:endParaRPr>
          </a:p>
          <a:p>
            <a:pPr marL="0" indent="0" algn="ctr">
              <a:buNone/>
            </a:pPr>
            <a:r>
              <a:rPr lang="en-US" sz="2400" b="1" dirty="0">
                <a:solidFill>
                  <a:schemeClr val="tx1">
                    <a:lumMod val="75000"/>
                    <a:lumOff val="25000"/>
                  </a:schemeClr>
                </a:solidFill>
                <a:latin typeface="Aller" panose="02000503030000020004" pitchFamily="2" charset="77"/>
              </a:rPr>
              <a:t> </a:t>
            </a:r>
            <a:r>
              <a:rPr lang="en-US" sz="2400" b="1" dirty="0">
                <a:solidFill>
                  <a:schemeClr val="tx1">
                    <a:lumMod val="65000"/>
                    <a:lumOff val="35000"/>
                  </a:schemeClr>
                </a:solidFill>
                <a:latin typeface="Aller" panose="02000503030000020004" pitchFamily="2" charset="77"/>
              </a:rPr>
              <a:t>to stimulate social integration of diverse groups of migrant children in European countries by adopting a child-</a:t>
            </a:r>
            <a:r>
              <a:rPr lang="en-US" sz="2400" b="1" dirty="0" err="1">
                <a:solidFill>
                  <a:schemeClr val="tx1">
                    <a:lumMod val="65000"/>
                    <a:lumOff val="35000"/>
                  </a:schemeClr>
                </a:solidFill>
                <a:latin typeface="Aller" panose="02000503030000020004" pitchFamily="2" charset="77"/>
              </a:rPr>
              <a:t>centred</a:t>
            </a:r>
            <a:r>
              <a:rPr lang="en-US" sz="2400" b="1" dirty="0">
                <a:solidFill>
                  <a:schemeClr val="tx1">
                    <a:lumMod val="65000"/>
                    <a:lumOff val="35000"/>
                  </a:schemeClr>
                </a:solidFill>
                <a:latin typeface="Aller" panose="02000503030000020004" pitchFamily="2" charset="77"/>
              </a:rPr>
              <a:t> approach to migrant integration at the educational and policy level. </a:t>
            </a:r>
          </a:p>
          <a:p>
            <a:endParaRPr lang="en-US" sz="2000" dirty="0">
              <a:solidFill>
                <a:schemeClr val="tx1">
                  <a:lumMod val="65000"/>
                  <a:lumOff val="35000"/>
                </a:schemeClr>
              </a:solidFill>
              <a:latin typeface="Aller" panose="02000503030000020004" pitchFamily="2" charset="77"/>
            </a:endParaRPr>
          </a:p>
          <a:p>
            <a:r>
              <a:rPr lang="en-US" sz="2000" dirty="0">
                <a:solidFill>
                  <a:schemeClr val="tx1">
                    <a:lumMod val="65000"/>
                    <a:lumOff val="35000"/>
                  </a:schemeClr>
                </a:solidFill>
                <a:latin typeface="Aller" panose="02000503030000020004" pitchFamily="2" charset="77"/>
              </a:rPr>
              <a:t>MiCREATE goes beyond the classical research question ‘what integration is and what it depends on’</a:t>
            </a:r>
          </a:p>
          <a:p>
            <a:r>
              <a:rPr lang="en-US" sz="2000" dirty="0">
                <a:solidFill>
                  <a:schemeClr val="tx1">
                    <a:lumMod val="65000"/>
                    <a:lumOff val="35000"/>
                  </a:schemeClr>
                </a:solidFill>
                <a:latin typeface="Aller" panose="02000503030000020004" pitchFamily="2" charset="77"/>
              </a:rPr>
              <a:t>It examines the processes of integration, which are dynamics of interpersonal relations and institutional policies.</a:t>
            </a:r>
          </a:p>
          <a:p>
            <a:r>
              <a:rPr lang="en-US" sz="2000" dirty="0">
                <a:solidFill>
                  <a:schemeClr val="tx1">
                    <a:lumMod val="65000"/>
                    <a:lumOff val="35000"/>
                  </a:schemeClr>
                </a:solidFill>
                <a:latin typeface="Aller" panose="02000503030000020004" pitchFamily="2" charset="77"/>
                <a:ea typeface="Times New Roman" panose="02020603050405020304" pitchFamily="18" charset="0"/>
              </a:rPr>
              <a:t>To </a:t>
            </a:r>
            <a:r>
              <a:rPr lang="en-GB" sz="2000" dirty="0">
                <a:solidFill>
                  <a:schemeClr val="tx1">
                    <a:lumMod val="65000"/>
                    <a:lumOff val="35000"/>
                  </a:schemeClr>
                </a:solidFill>
                <a:latin typeface="Aller" panose="02000503030000020004" pitchFamily="2" charset="-18"/>
                <a:ea typeface="Times New Roman" panose="02020603050405020304" pitchFamily="18" charset="0"/>
              </a:rPr>
              <a:t>identify the needs and well-being of migrant children as they themselves see and perceive them</a:t>
            </a:r>
          </a:p>
          <a:p>
            <a:r>
              <a:rPr lang="en-GB" sz="2000" dirty="0">
                <a:solidFill>
                  <a:schemeClr val="tx1">
                    <a:lumMod val="65000"/>
                    <a:lumOff val="35000"/>
                  </a:schemeClr>
                </a:solidFill>
                <a:latin typeface="Aller" panose="02000503030000020004" pitchFamily="2" charset="-18"/>
                <a:ea typeface="Times New Roman" panose="02020603050405020304" pitchFamily="18" charset="0"/>
              </a:rPr>
              <a:t>to translate the findings into policies for education professionals, practitioners and policy makers</a:t>
            </a:r>
          </a:p>
          <a:p>
            <a:pPr marL="0" indent="0">
              <a:buNone/>
            </a:pPr>
            <a:endParaRPr lang="en-US" sz="2000" dirty="0">
              <a:solidFill>
                <a:schemeClr val="tx1">
                  <a:lumMod val="75000"/>
                  <a:lumOff val="25000"/>
                </a:schemeClr>
              </a:solidFill>
              <a:latin typeface="Aller" panose="02000503030000020004" pitchFamily="2" charset="77"/>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4006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819427"/>
            <a:ext cx="10515600" cy="699811"/>
          </a:xfrm>
        </p:spPr>
        <p:txBody>
          <a:bodyPr/>
          <a:lstStyle/>
          <a:p>
            <a:pPr algn="ctr"/>
            <a:r>
              <a:rPr lang="sl-SI" sz="3600" b="1" kern="0" dirty="0">
                <a:solidFill>
                  <a:schemeClr val="tx1">
                    <a:lumMod val="65000"/>
                    <a:lumOff val="35000"/>
                  </a:schemeClr>
                </a:solidFill>
                <a:latin typeface="Aller" panose="02000503030000020004" pitchFamily="2" charset="-18"/>
                <a:ea typeface="Times New Roman" panose="02020603050405020304" pitchFamily="18" charset="0"/>
                <a:cs typeface="Times New Roman" panose="02020603050405020304" pitchFamily="18" charset="0"/>
              </a:rPr>
              <a:t>What is child-centred approach?</a:t>
            </a:r>
            <a:endParaRPr lang="en-US" altLang="en-US" sz="3600"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1750423"/>
            <a:ext cx="10515600" cy="4193177"/>
          </a:xfrm>
        </p:spPr>
        <p:txBody>
          <a:bodyPr/>
          <a:lstStyle/>
          <a:p>
            <a:pPr marL="0" lvl="1" indent="0">
              <a:buNone/>
            </a:pPr>
            <a:endParaRPr lang="en-US" sz="2000" dirty="0">
              <a:solidFill>
                <a:schemeClr val="tx1">
                  <a:lumMod val="65000"/>
                  <a:lumOff val="35000"/>
                </a:schemeClr>
              </a:solidFill>
              <a:latin typeface="Aller" panose="02000503030000020004" pitchFamily="2" charset="77"/>
            </a:endParaRPr>
          </a:p>
          <a:p>
            <a:pPr marL="361950" lvl="1" indent="-361950"/>
            <a:r>
              <a:rPr lang="en-US" sz="2000" dirty="0">
                <a:solidFill>
                  <a:schemeClr val="tx1">
                    <a:lumMod val="65000"/>
                    <a:lumOff val="35000"/>
                  </a:schemeClr>
                </a:solidFill>
                <a:latin typeface="Aller" panose="02000503030000020004" pitchFamily="2" charset="77"/>
              </a:rPr>
              <a:t>Sees children as current citizens, competent and active agents in shaping their lives</a:t>
            </a:r>
          </a:p>
          <a:p>
            <a:pPr marL="0" lvl="1" indent="0">
              <a:buNone/>
            </a:pPr>
            <a:r>
              <a:rPr lang="en-US" sz="2000" dirty="0">
                <a:solidFill>
                  <a:schemeClr val="tx1">
                    <a:lumMod val="65000"/>
                    <a:lumOff val="35000"/>
                  </a:schemeClr>
                </a:solidFill>
                <a:latin typeface="Aller" panose="02000503030000020004" pitchFamily="2" charset="77"/>
              </a:rPr>
              <a:t> </a:t>
            </a:r>
          </a:p>
          <a:p>
            <a:pPr marL="361950" lvl="1" indent="-361950"/>
            <a:r>
              <a:rPr lang="en-US" sz="2000" dirty="0">
                <a:solidFill>
                  <a:schemeClr val="tx1">
                    <a:lumMod val="65000"/>
                    <a:lumOff val="35000"/>
                  </a:schemeClr>
                </a:solidFill>
                <a:latin typeface="Aller" panose="02000503030000020004" pitchFamily="2" charset="77"/>
              </a:rPr>
              <a:t>Views children as social group with specific characteristics, needs and interest through the lens of their current 'being' rather than their "becoming" </a:t>
            </a:r>
          </a:p>
          <a:p>
            <a:pPr marL="361950" lvl="1" indent="-361950"/>
            <a:endParaRPr lang="en-US" sz="2000" dirty="0">
              <a:solidFill>
                <a:schemeClr val="tx1">
                  <a:lumMod val="65000"/>
                  <a:lumOff val="35000"/>
                </a:schemeClr>
              </a:solidFill>
              <a:latin typeface="Aller" panose="02000503030000020004" pitchFamily="2" charset="77"/>
            </a:endParaRPr>
          </a:p>
          <a:p>
            <a:pPr marL="361950" lvl="1" indent="-361950"/>
            <a:r>
              <a:rPr lang="en-US" sz="2000" dirty="0">
                <a:solidFill>
                  <a:schemeClr val="tx1">
                    <a:lumMod val="65000"/>
                    <a:lumOff val="35000"/>
                  </a:schemeClr>
                </a:solidFill>
                <a:latin typeface="Aller" panose="02000503030000020004" pitchFamily="2" charset="77"/>
              </a:rPr>
              <a:t>Respects children’s right to express views (as social class) and encourages children to develop together and individually their own solutions to problems given</a:t>
            </a:r>
          </a:p>
          <a:p>
            <a:pPr marL="0" lvl="1" indent="0">
              <a:buNone/>
            </a:pPr>
            <a:endParaRPr lang="en-US" sz="2000" dirty="0">
              <a:solidFill>
                <a:schemeClr val="tx1">
                  <a:lumMod val="65000"/>
                  <a:lumOff val="35000"/>
                </a:schemeClr>
              </a:solidFill>
              <a:latin typeface="Aller" panose="02000503030000020004" pitchFamily="2" charset="77"/>
            </a:endParaRPr>
          </a:p>
          <a:p>
            <a:pPr marL="361950" lvl="1" indent="-361950"/>
            <a:r>
              <a:rPr lang="en-US" sz="2000" dirty="0">
                <a:solidFill>
                  <a:schemeClr val="tx1">
                    <a:lumMod val="65000"/>
                    <a:lumOff val="35000"/>
                  </a:schemeClr>
                </a:solidFill>
                <a:latin typeface="Aller" panose="02000503030000020004" pitchFamily="2" charset="77"/>
              </a:rPr>
              <a:t>Encourages children participation and agency in various activities </a:t>
            </a:r>
          </a:p>
          <a:p>
            <a:pPr marL="361950" lvl="1" indent="-361950"/>
            <a:endParaRPr lang="en-US" sz="2000" dirty="0">
              <a:solidFill>
                <a:schemeClr val="tx1">
                  <a:lumMod val="75000"/>
                  <a:lumOff val="25000"/>
                </a:schemeClr>
              </a:solidFill>
              <a:latin typeface="Aller" panose="02000503030000020004" pitchFamily="2" charset="77"/>
            </a:endParaRPr>
          </a:p>
          <a:p>
            <a:pPr marL="361950" lvl="1" indent="-361950"/>
            <a:endParaRPr lang="en-US" sz="2000" dirty="0">
              <a:solidFill>
                <a:schemeClr val="tx1">
                  <a:lumMod val="75000"/>
                  <a:lumOff val="25000"/>
                </a:schemeClr>
              </a:solidFill>
              <a:latin typeface="Aller" panose="02000503030000020004" pitchFamily="2" charset="77"/>
            </a:endParaRPr>
          </a:p>
          <a:p>
            <a:pPr marL="457200" lvl="1" indent="0">
              <a:buNone/>
            </a:pPr>
            <a:endParaRPr lang="en-SI" sz="2000" dirty="0"/>
          </a:p>
          <a:p>
            <a:pPr lvl="1"/>
            <a:endParaRPr lang="en-SI" dirty="0"/>
          </a:p>
          <a:p>
            <a:pPr lvl="1"/>
            <a:endParaRPr lang="en-GB" altLang="en-US" dirty="0">
              <a:solidFill>
                <a:schemeClr val="tx1">
                  <a:lumMod val="65000"/>
                  <a:lumOff val="35000"/>
                </a:schemeClr>
              </a:solidFill>
              <a:highlight>
                <a:srgbClr val="FFFF00"/>
              </a:highlight>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826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819427"/>
            <a:ext cx="10515600" cy="699811"/>
          </a:xfrm>
        </p:spPr>
        <p:txBody>
          <a:bodyPr/>
          <a:lstStyle/>
          <a:p>
            <a:pPr algn="ctr"/>
            <a:r>
              <a:rPr lang="sl-SI" sz="3600" b="1" kern="0" dirty="0">
                <a:solidFill>
                  <a:schemeClr val="tx1">
                    <a:lumMod val="65000"/>
                    <a:lumOff val="35000"/>
                  </a:schemeClr>
                </a:solidFill>
                <a:latin typeface="Aller" panose="02000503030000020004" pitchFamily="2" charset="-18"/>
                <a:ea typeface="Times New Roman" panose="02020603050405020304" pitchFamily="18" charset="0"/>
                <a:cs typeface="Times New Roman" panose="02020603050405020304" pitchFamily="18" charset="0"/>
              </a:rPr>
              <a:t>MiCRAETE and child-centred approach</a:t>
            </a:r>
            <a:endParaRPr lang="en-US" altLang="en-US" sz="3600" b="1" dirty="0">
              <a:solidFill>
                <a:schemeClr val="tx1">
                  <a:lumMod val="65000"/>
                  <a:lumOff val="35000"/>
                </a:schemeClr>
              </a:solidFill>
              <a:latin typeface="Aller" panose="02000503030000020004" pitchFamily="2" charset="-18"/>
            </a:endParaRP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2325189"/>
            <a:ext cx="10515600" cy="3618411"/>
          </a:xfrm>
        </p:spPr>
        <p:txBody>
          <a:bodyPr/>
          <a:lstStyle/>
          <a:p>
            <a:pPr lvl="1"/>
            <a:r>
              <a:rPr lang="en-US" dirty="0">
                <a:solidFill>
                  <a:schemeClr val="tx1">
                    <a:lumMod val="65000"/>
                    <a:lumOff val="35000"/>
                  </a:schemeClr>
                </a:solidFill>
                <a:latin typeface="Aller" panose="02000503030000020004" pitchFamily="2" charset="77"/>
              </a:rPr>
              <a:t>Child-</a:t>
            </a:r>
            <a:r>
              <a:rPr lang="en-US" dirty="0" err="1">
                <a:solidFill>
                  <a:schemeClr val="tx1">
                    <a:lumMod val="65000"/>
                    <a:lumOff val="35000"/>
                  </a:schemeClr>
                </a:solidFill>
                <a:latin typeface="Aller" panose="02000503030000020004" pitchFamily="2" charset="77"/>
              </a:rPr>
              <a:t>centred</a:t>
            </a:r>
            <a:r>
              <a:rPr lang="en-US" dirty="0">
                <a:solidFill>
                  <a:schemeClr val="tx1">
                    <a:lumMod val="65000"/>
                    <a:lumOff val="35000"/>
                  </a:schemeClr>
                </a:solidFill>
                <a:latin typeface="Aller" panose="02000503030000020004" pitchFamily="2" charset="77"/>
              </a:rPr>
              <a:t> approach in research </a:t>
            </a:r>
          </a:p>
          <a:p>
            <a:pPr lvl="1"/>
            <a:endParaRPr lang="en-US" dirty="0">
              <a:solidFill>
                <a:schemeClr val="tx1">
                  <a:lumMod val="65000"/>
                  <a:lumOff val="35000"/>
                </a:schemeClr>
              </a:solidFill>
              <a:latin typeface="Aller" panose="02000503030000020004" pitchFamily="2" charset="77"/>
            </a:endParaRPr>
          </a:p>
          <a:p>
            <a:pPr lvl="1"/>
            <a:r>
              <a:rPr lang="en-US" dirty="0">
                <a:solidFill>
                  <a:schemeClr val="tx1">
                    <a:lumMod val="65000"/>
                    <a:lumOff val="35000"/>
                  </a:schemeClr>
                </a:solidFill>
                <a:latin typeface="Aller" panose="02000503030000020004" pitchFamily="2" charset="77"/>
              </a:rPr>
              <a:t>Child-</a:t>
            </a:r>
            <a:r>
              <a:rPr lang="en-US" dirty="0" err="1">
                <a:solidFill>
                  <a:schemeClr val="tx1">
                    <a:lumMod val="65000"/>
                    <a:lumOff val="35000"/>
                  </a:schemeClr>
                </a:solidFill>
                <a:latin typeface="Aller" panose="02000503030000020004" pitchFamily="2" charset="77"/>
              </a:rPr>
              <a:t>centred</a:t>
            </a:r>
            <a:r>
              <a:rPr lang="en-US" dirty="0">
                <a:solidFill>
                  <a:schemeClr val="tx1">
                    <a:lumMod val="65000"/>
                    <a:lumOff val="35000"/>
                  </a:schemeClr>
                </a:solidFill>
                <a:latin typeface="Aller" panose="02000503030000020004" pitchFamily="2" charset="77"/>
              </a:rPr>
              <a:t> approach to migrant integration policy </a:t>
            </a:r>
          </a:p>
          <a:p>
            <a:pPr lvl="1"/>
            <a:endParaRPr lang="en-US" dirty="0">
              <a:solidFill>
                <a:schemeClr val="tx1">
                  <a:lumMod val="65000"/>
                  <a:lumOff val="35000"/>
                </a:schemeClr>
              </a:solidFill>
              <a:latin typeface="Aller" panose="02000503030000020004" pitchFamily="2" charset="77"/>
            </a:endParaRPr>
          </a:p>
          <a:p>
            <a:pPr lvl="1"/>
            <a:r>
              <a:rPr lang="en-US" dirty="0">
                <a:solidFill>
                  <a:schemeClr val="tx1">
                    <a:lumMod val="65000"/>
                    <a:lumOff val="35000"/>
                  </a:schemeClr>
                </a:solidFill>
                <a:latin typeface="Aller" panose="02000503030000020004" pitchFamily="2" charset="77"/>
              </a:rPr>
              <a:t>Child-centered approach to education</a:t>
            </a:r>
          </a:p>
          <a:p>
            <a:pPr lvl="1"/>
            <a:endParaRPr lang="en-SI" dirty="0"/>
          </a:p>
          <a:p>
            <a:pPr marL="457200" lvl="1" indent="0">
              <a:buNone/>
            </a:pPr>
            <a:endParaRPr lang="en-SI" dirty="0"/>
          </a:p>
          <a:p>
            <a:pPr lvl="1"/>
            <a:endParaRPr lang="en-SI" dirty="0"/>
          </a:p>
          <a:p>
            <a:pPr lvl="1"/>
            <a:endParaRPr lang="en-SI" dirty="0"/>
          </a:p>
          <a:p>
            <a:pPr lvl="1"/>
            <a:endParaRPr lang="en-GB" altLang="en-US" dirty="0">
              <a:solidFill>
                <a:schemeClr val="tx1">
                  <a:lumMod val="65000"/>
                  <a:lumOff val="35000"/>
                </a:schemeClr>
              </a:solidFill>
              <a:highlight>
                <a:srgbClr val="FFFF00"/>
              </a:highlight>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7874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a:extLst>
              <a:ext uri="{FF2B5EF4-FFF2-40B4-BE49-F238E27FC236}">
                <a16:creationId xmlns:a16="http://schemas.microsoft.com/office/drawing/2014/main" id="{22B0EA05-70E7-4315-A57C-B63866E3015E}"/>
              </a:ext>
            </a:extLst>
          </p:cNvPr>
          <p:cNvSpPr>
            <a:spLocks noGrp="1" noChangeArrowheads="1"/>
          </p:cNvSpPr>
          <p:nvPr>
            <p:ph type="title"/>
          </p:nvPr>
        </p:nvSpPr>
        <p:spPr>
          <a:xfrm>
            <a:off x="838200" y="819427"/>
            <a:ext cx="10515600" cy="699811"/>
          </a:xfrm>
        </p:spPr>
        <p:txBody>
          <a:bodyPr/>
          <a:lstStyle/>
          <a:p>
            <a:pPr lvl="1" algn="ctr"/>
            <a:r>
              <a:rPr lang="en-US" sz="4000" b="1" dirty="0">
                <a:solidFill>
                  <a:schemeClr val="tx1">
                    <a:lumMod val="65000"/>
                    <a:lumOff val="35000"/>
                  </a:schemeClr>
                </a:solidFill>
                <a:latin typeface="Aller" panose="02000503030000020004" pitchFamily="2" charset="77"/>
              </a:rPr>
              <a:t>Child-</a:t>
            </a:r>
            <a:r>
              <a:rPr lang="en-US" sz="4000" b="1" dirty="0" err="1">
                <a:solidFill>
                  <a:schemeClr val="tx1">
                    <a:lumMod val="65000"/>
                    <a:lumOff val="35000"/>
                  </a:schemeClr>
                </a:solidFill>
                <a:latin typeface="Aller" panose="02000503030000020004" pitchFamily="2" charset="77"/>
              </a:rPr>
              <a:t>centred</a:t>
            </a:r>
            <a:r>
              <a:rPr lang="en-US" sz="4000" b="1" dirty="0">
                <a:solidFill>
                  <a:schemeClr val="tx1">
                    <a:lumMod val="65000"/>
                    <a:lumOff val="35000"/>
                  </a:schemeClr>
                </a:solidFill>
                <a:latin typeface="Aller" panose="02000503030000020004" pitchFamily="2" charset="77"/>
              </a:rPr>
              <a:t> approach in research </a:t>
            </a:r>
          </a:p>
        </p:txBody>
      </p:sp>
      <p:sp>
        <p:nvSpPr>
          <p:cNvPr id="3074" name="Content Placeholder 2">
            <a:extLst>
              <a:ext uri="{FF2B5EF4-FFF2-40B4-BE49-F238E27FC236}">
                <a16:creationId xmlns:a16="http://schemas.microsoft.com/office/drawing/2014/main" id="{04576E11-9D70-4CB5-9333-059EF950A303}"/>
              </a:ext>
            </a:extLst>
          </p:cNvPr>
          <p:cNvSpPr>
            <a:spLocks noGrp="1" noChangeArrowheads="1"/>
          </p:cNvSpPr>
          <p:nvPr>
            <p:ph idx="1"/>
          </p:nvPr>
        </p:nvSpPr>
        <p:spPr>
          <a:xfrm>
            <a:off x="997998" y="2045777"/>
            <a:ext cx="10515600" cy="3897824"/>
          </a:xfrm>
        </p:spPr>
        <p:txBody>
          <a:bodyPr/>
          <a:lstStyle/>
          <a:p>
            <a:pPr marL="388938" lvl="1" indent="-342900"/>
            <a:r>
              <a:rPr lang="en-GB" altLang="en-US" dirty="0">
                <a:solidFill>
                  <a:schemeClr val="tx1">
                    <a:lumMod val="65000"/>
                    <a:lumOff val="35000"/>
                  </a:schemeClr>
                </a:solidFill>
                <a:latin typeface="Aller" panose="02000503030000020004" pitchFamily="2" charset="-18"/>
              </a:rPr>
              <a:t>participatory approach that recognizes children as active participants able to communicate information about their own lives and thus provide a valid source of data.</a:t>
            </a:r>
          </a:p>
          <a:p>
            <a:pPr marL="388938" lvl="1" indent="-342900"/>
            <a:endParaRPr lang="en-GB" altLang="en-US" dirty="0">
              <a:solidFill>
                <a:schemeClr val="tx1">
                  <a:lumMod val="65000"/>
                  <a:lumOff val="35000"/>
                </a:schemeClr>
              </a:solidFill>
              <a:latin typeface="Aller" panose="02000503030000020004" pitchFamily="2" charset="-18"/>
            </a:endParaRPr>
          </a:p>
          <a:p>
            <a:pPr marL="388938" lvl="1" indent="-342900"/>
            <a:r>
              <a:rPr lang="en-GB" altLang="en-US" dirty="0">
                <a:solidFill>
                  <a:schemeClr val="tx1">
                    <a:lumMod val="65000"/>
                    <a:lumOff val="35000"/>
                  </a:schemeClr>
                </a:solidFill>
                <a:latin typeface="Aller" panose="02000503030000020004" pitchFamily="2" charset="-18"/>
              </a:rPr>
              <a:t>shifting the focus from the dominant adult-centric perspective on child experiences of integration to ‘putting the children first’ </a:t>
            </a:r>
          </a:p>
          <a:p>
            <a:pPr marL="388938" lvl="1" indent="-342900"/>
            <a:endParaRPr lang="en-GB" altLang="en-US" dirty="0">
              <a:solidFill>
                <a:schemeClr val="tx1">
                  <a:lumMod val="65000"/>
                  <a:lumOff val="35000"/>
                </a:schemeClr>
              </a:solidFill>
              <a:latin typeface="Aller" panose="02000503030000020004" pitchFamily="2" charset="-18"/>
            </a:endParaRPr>
          </a:p>
          <a:p>
            <a:pPr marL="388938" lvl="1" indent="-342900"/>
            <a:r>
              <a:rPr lang="en-GB" altLang="en-US" dirty="0">
                <a:solidFill>
                  <a:schemeClr val="tx1">
                    <a:lumMod val="65000"/>
                    <a:lumOff val="35000"/>
                  </a:schemeClr>
                </a:solidFill>
                <a:latin typeface="Aller" panose="02000503030000020004" pitchFamily="2" charset="-18"/>
              </a:rPr>
              <a:t>how well-being is defined by children, what is important to them in the present, how they experience peer relations, how they participate in local community, what makes them feel happy and secure</a:t>
            </a:r>
          </a:p>
          <a:p>
            <a:pPr lvl="1"/>
            <a:endParaRPr lang="en-GB" altLang="en-US" dirty="0">
              <a:solidFill>
                <a:schemeClr val="tx1">
                  <a:lumMod val="65000"/>
                  <a:lumOff val="35000"/>
                </a:schemeClr>
              </a:solidFill>
              <a:highlight>
                <a:srgbClr val="FFFF00"/>
              </a:highlight>
              <a:latin typeface="Aller" panose="02000503030000020004" pitchFamily="2" charset="-18"/>
            </a:endParaRPr>
          </a:p>
        </p:txBody>
      </p:sp>
      <p:pic>
        <p:nvPicPr>
          <p:cNvPr id="3075" name="Picture 6">
            <a:extLst>
              <a:ext uri="{FF2B5EF4-FFF2-40B4-BE49-F238E27FC236}">
                <a16:creationId xmlns:a16="http://schemas.microsoft.com/office/drawing/2014/main" id="{DC329396-BE3C-4D1E-AE03-7CA0959183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52488"/>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a:extLst>
              <a:ext uri="{FF2B5EF4-FFF2-40B4-BE49-F238E27FC236}">
                <a16:creationId xmlns:a16="http://schemas.microsoft.com/office/drawing/2014/main" id="{402FB423-3411-4A1B-B539-F65780DBB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53800" y="914400"/>
            <a:ext cx="838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8">
            <a:extLst>
              <a:ext uri="{FF2B5EF4-FFF2-40B4-BE49-F238E27FC236}">
                <a16:creationId xmlns:a16="http://schemas.microsoft.com/office/drawing/2014/main" id="{4F0AF9A2-8DE5-4890-8096-F5D1C0A9A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250" y="5657850"/>
            <a:ext cx="24066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1313096"/>
      </p:ext>
    </p:extLst>
  </p:cSld>
  <p:clrMapOvr>
    <a:masterClrMapping/>
  </p:clrMapOvr>
</p:sld>
</file>

<file path=ppt/theme/theme1.xml><?xml version="1.0" encoding="utf-8"?>
<a:theme xmlns:a="http://schemas.openxmlformats.org/drawingml/2006/main" name="Officeova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create2019" id="{CCF1BFD9-B871-9744-A8BB-79C615A53FF7}" vid="{2342EC4B-B724-5445-B918-AD90B35F0F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7234</TotalTime>
  <Words>1865</Words>
  <Application>Microsoft Office PowerPoint</Application>
  <PresentationFormat>Širokozaslonsko</PresentationFormat>
  <Paragraphs>158</Paragraphs>
  <Slides>23</Slides>
  <Notes>3</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23</vt:i4>
      </vt:variant>
    </vt:vector>
  </HeadingPairs>
  <TitlesOfParts>
    <vt:vector size="30" baseType="lpstr">
      <vt:lpstr>Aller</vt:lpstr>
      <vt:lpstr>Arial</vt:lpstr>
      <vt:lpstr>Calibri</vt:lpstr>
      <vt:lpstr>Calibri Light</vt:lpstr>
      <vt:lpstr>Times New Roman</vt:lpstr>
      <vt:lpstr>Wingdings</vt:lpstr>
      <vt:lpstr>Officeova tema</vt:lpstr>
      <vt:lpstr>THE MiCREATE PROJECT  The Child-Centred Approach to the Integration of Migrant Children                                                                                                        dr. Mateja Sedmak and dr. Barbara GORNIK                                                                                                                                      Science and Research Centre Koper, Slovenia   </vt:lpstr>
      <vt:lpstr>Migrant Children and Communities in a Transforming Europe (MiCREATE)</vt:lpstr>
      <vt:lpstr>MiCREATE presentation </vt:lpstr>
      <vt:lpstr>Theoretical Framework of Migrant Integration</vt:lpstr>
      <vt:lpstr>MiCREATE background context</vt:lpstr>
      <vt:lpstr>MiCREATE main objective(s)</vt:lpstr>
      <vt:lpstr>What is child-centred approach?</vt:lpstr>
      <vt:lpstr>MiCRAETE and child-centred approach</vt:lpstr>
      <vt:lpstr>Child-centred approach in research </vt:lpstr>
      <vt:lpstr>Child-centred approach to migrant integration policy </vt:lpstr>
      <vt:lpstr>Child-centered approach to education</vt:lpstr>
      <vt:lpstr> Implementation of child-centred approach  </vt:lpstr>
      <vt:lpstr> Child-centred Methodology  </vt:lpstr>
      <vt:lpstr>Participant observation</vt:lpstr>
      <vt:lpstr>Participant observation</vt:lpstr>
      <vt:lpstr>Art-based approach</vt:lpstr>
      <vt:lpstr>Art-based approach</vt:lpstr>
      <vt:lpstr>Narrative interviews</vt:lpstr>
      <vt:lpstr>Narrative interviews</vt:lpstr>
      <vt:lpstr>CONCLUSIONS</vt:lpstr>
      <vt:lpstr>CONCLUSIONS</vt:lpstr>
      <vt:lpstr>CONCLUSIONS</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Barbara Gornik</dc:creator>
  <cp:lastModifiedBy>Mateja Sedmak</cp:lastModifiedBy>
  <cp:revision>103</cp:revision>
  <dcterms:created xsi:type="dcterms:W3CDTF">2019-03-28T12:29:31Z</dcterms:created>
  <dcterms:modified xsi:type="dcterms:W3CDTF">2021-11-22T07:42:28Z</dcterms:modified>
</cp:coreProperties>
</file>