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71" r:id="rId10"/>
    <p:sldId id="269" r:id="rId11"/>
    <p:sldId id="270" r:id="rId12"/>
    <p:sldId id="273" r:id="rId13"/>
    <p:sldId id="272" r:id="rId14"/>
    <p:sldId id="275" r:id="rId15"/>
    <p:sldId id="276" r:id="rId16"/>
    <p:sldId id="27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Označba mesta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C5605EC-8585-4D9D-8330-C6DBCA277CAA}" type="datetime1">
              <a:rPr lang="sl-SI" smtClean="0"/>
              <a:t>24. 09. 2021</a:t>
            </a:fld>
            <a:endParaRPr lang="en-US" dirty="0"/>
          </a:p>
        </p:txBody>
      </p:sp>
      <p:sp>
        <p:nvSpPr>
          <p:cNvPr id="4" name="Označba mesta za nogo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Označba mesta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775AC3D-DA5D-42AC-A274-DE2E450B9A4F}" type="datetime1">
              <a:rPr lang="sl-SI" smtClean="0"/>
              <a:t>24. 09. 2021</a:t>
            </a:fld>
            <a:endParaRPr lang="en-US"/>
          </a:p>
        </p:txBody>
      </p:sp>
      <p:sp>
        <p:nvSpPr>
          <p:cNvPr id="4" name="Označba mesta za sliko diapoz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l"/>
              <a:t>Uredite sloge besedila matrice</a:t>
            </a:r>
            <a:endParaRPr lang="en-US"/>
          </a:p>
          <a:p>
            <a:pPr lvl="1" rtl="0"/>
            <a:r>
              <a:rPr lang="sl"/>
              <a:t>Druga raven</a:t>
            </a:r>
          </a:p>
          <a:p>
            <a:pPr lvl="2" rtl="0"/>
            <a:r>
              <a:rPr lang="sl"/>
              <a:t>Tretja raven</a:t>
            </a:r>
          </a:p>
          <a:p>
            <a:pPr lvl="3" rtl="0"/>
            <a:r>
              <a:rPr lang="sl"/>
              <a:t>Četrta raven</a:t>
            </a:r>
          </a:p>
          <a:p>
            <a:pPr lvl="4" rtl="0"/>
            <a:r>
              <a:rPr lang="sl"/>
              <a:t>Peta raven</a:t>
            </a:r>
            <a:endParaRPr lang="en-US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2DC767-0279-4A54-9038-8BC4A035FBF4}" type="datetime1">
              <a:rPr lang="sl-SI" smtClean="0"/>
              <a:t>24. 09. 2021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12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B0FCE13-55AB-44CB-98FF-B24C5461A566}" type="datetime1">
              <a:rPr lang="sl-SI" smtClean="0"/>
              <a:t>24. 09. 2021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2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992BEA8-4856-415B-A900-8FC7D9A5D772}" type="datetime1">
              <a:rPr lang="sl-SI" smtClean="0"/>
              <a:t>24. 09. 2021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37574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571C501-366B-4893-9C14-0008781E52EF}" type="datetime1">
              <a:rPr lang="sl-SI" smtClean="0"/>
              <a:t>24. 09. 2021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6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FB84655-0EF2-452F-82C4-5F9891FEBFE9}" type="datetime1">
              <a:rPr lang="sl-SI" smtClean="0"/>
              <a:t>24. 09. 2021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0738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C490238-6B52-4EBE-9C47-2521F8196714}" type="datetime1">
              <a:rPr lang="sl-SI" smtClean="0"/>
              <a:t>24. 09. 2021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4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992BEA8-4856-415B-A900-8FC7D9A5D772}" type="datetime1">
              <a:rPr lang="sl-SI" smtClean="0"/>
              <a:t>24. 09. 2021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663207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66B6557-1EA2-4E7F-99F3-5B79A282A22D}" type="datetime1">
              <a:rPr lang="sl-SI" smtClean="0"/>
              <a:t>24. 09. 2021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3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992BEA8-4856-415B-A900-8FC7D9A5D772}" type="datetime1">
              <a:rPr lang="sl-SI" smtClean="0"/>
              <a:t>24. 09. 2021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62369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E2EDE8E-55F0-452B-8C41-013501233A2E}" type="datetime1">
              <a:rPr lang="sl-SI" smtClean="0"/>
              <a:t>24. 09. 2021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54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 rtl="0"/>
            <a:fld id="{D992BEA8-4856-415B-A900-8FC7D9A5D772}" type="datetime1">
              <a:rPr lang="sl-SI" smtClean="0"/>
              <a:t>24. 09. 2021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86240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fld id="{D992BEA8-4856-415B-A900-8FC7D9A5D772}" type="datetime1">
              <a:rPr lang="sl-SI" smtClean="0"/>
              <a:t>24. 09. 2021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micreate.eu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eate.e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 vsebuje tkanino, mizo, rdečo barvo in prt&#10;&#10;Opis je bil samodejno ustvarjen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69" y="958788"/>
            <a:ext cx="11052699" cy="3073876"/>
          </a:xfrm>
          <a:solidFill>
            <a:srgbClr val="FFFFFF"/>
          </a:solidFill>
        </p:spPr>
        <p:txBody>
          <a:bodyPr rtlCol="0">
            <a:normAutofit fontScale="90000"/>
          </a:bodyPr>
          <a:lstStyle/>
          <a:p>
            <a:r>
              <a:rPr lang="en-GB" sz="1600" dirty="0"/>
              <a:t>SLOVENSK</a:t>
            </a:r>
            <a:r>
              <a:rPr lang="sl-SI" sz="1600" dirty="0"/>
              <a:t>O</a:t>
            </a:r>
            <a:r>
              <a:rPr lang="en-GB" sz="1600" dirty="0"/>
              <a:t> SOCIOLOŠK</a:t>
            </a:r>
            <a:r>
              <a:rPr lang="sl-SI" sz="1600" dirty="0"/>
              <a:t>O</a:t>
            </a:r>
            <a:r>
              <a:rPr lang="en-GB" sz="1600" dirty="0"/>
              <a:t> SREČANJA 2021 </a:t>
            </a:r>
            <a:br>
              <a:rPr lang="en-GB" sz="1600" dirty="0"/>
            </a:br>
            <a:r>
              <a:rPr lang="en-GB" sz="1600" b="1" dirty="0"/>
              <a:t>PANDEMIČNA DRUŽBA </a:t>
            </a:r>
            <a:br>
              <a:rPr lang="en-GB" sz="1600" dirty="0"/>
            </a:br>
            <a:r>
              <a:rPr lang="en-GB" sz="1600" dirty="0"/>
              <a:t>Ljubljana, 24. in 25. September</a:t>
            </a:r>
            <a:br>
              <a:rPr lang="sl-SI" sz="1600" dirty="0"/>
            </a:br>
            <a:br>
              <a:rPr lang="sl-SI" dirty="0"/>
            </a:br>
            <a:r>
              <a:rPr lang="sl-SI" dirty="0"/>
              <a:t>PROCESI ‘SIDRANJA’ IN ‘SIDRIŠČA’ PRISELJENIH MLADOSTNIKOV V SLOVENIJI</a:t>
            </a:r>
            <a:br>
              <a:rPr lang="en-GB" dirty="0"/>
            </a:br>
            <a:endParaRPr lang="sl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algn="l"/>
            <a:r>
              <a:rPr lang="sl-SI" i="1" dirty="0"/>
              <a:t>Mateja SEDMAK, </a:t>
            </a:r>
            <a:r>
              <a:rPr lang="sl-SI" dirty="0"/>
              <a:t>Znanstveno-raziskovalno središče Koper, </a:t>
            </a:r>
            <a:endParaRPr lang="en-GB" dirty="0"/>
          </a:p>
          <a:p>
            <a:pPr algn="l"/>
            <a:r>
              <a:rPr lang="sl-SI" i="1" dirty="0"/>
              <a:t>Zorana MEDARIĆ, </a:t>
            </a:r>
            <a:r>
              <a:rPr lang="sl-SI" dirty="0"/>
              <a:t>Znanstveno-raziskovalno središče Koper, Univerza na Primorskem, Fakulteta za turistične študije, </a:t>
            </a:r>
            <a:endParaRPr lang="en-GB" dirty="0"/>
          </a:p>
          <a:p>
            <a:pPr algn="l"/>
            <a:r>
              <a:rPr lang="sl-SI" i="1" dirty="0"/>
              <a:t>Lucija DEŽAN, </a:t>
            </a:r>
            <a:r>
              <a:rPr lang="sl-SI" dirty="0"/>
              <a:t>Znanstveno-raziskovalno središče Koper</a:t>
            </a:r>
            <a:endParaRPr lang="en-GB" dirty="0"/>
          </a:p>
          <a:p>
            <a:pPr rtl="0"/>
            <a:endParaRPr lang="sl" dirty="0">
              <a:solidFill>
                <a:schemeClr val="tx1"/>
              </a:solidFill>
            </a:endParaRP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0079E74C-AC91-424E-B60D-10B1D151F1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2703" y="5050185"/>
            <a:ext cx="2953162" cy="1724266"/>
          </a:xfrm>
          <a:prstGeom prst="rect">
            <a:avLst/>
          </a:prstGeom>
        </p:spPr>
      </p:pic>
      <p:pic>
        <p:nvPicPr>
          <p:cNvPr id="7" name="Slika 1">
            <a:extLst>
              <a:ext uri="{FF2B5EF4-FFF2-40B4-BE49-F238E27FC236}">
                <a16:creationId xmlns:a16="http://schemas.microsoft.com/office/drawing/2014/main" id="{7CF9F26B-2575-47F4-8D07-5FDE19147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1" y="5343525"/>
            <a:ext cx="2389730" cy="837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oljeZBesedilom 7">
            <a:extLst>
              <a:ext uri="{FF2B5EF4-FFF2-40B4-BE49-F238E27FC236}">
                <a16:creationId xmlns:a16="http://schemas.microsoft.com/office/drawing/2014/main" id="{70B72B4F-A6E7-4A42-9997-25839ECCD514}"/>
              </a:ext>
            </a:extLst>
          </p:cNvPr>
          <p:cNvSpPr txBox="1"/>
          <p:nvPr/>
        </p:nvSpPr>
        <p:spPr>
          <a:xfrm>
            <a:off x="270511" y="6180993"/>
            <a:ext cx="22917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2000" u="sng" dirty="0">
                <a:effectLst/>
                <a:latin typeface="Tahoma" panose="020B060403050404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www.micreate.eu</a:t>
            </a:r>
            <a:r>
              <a:rPr lang="en-US" sz="2000" dirty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29D87A8-69B6-43F1-BDA1-66D76ADFE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32E686F-8F10-4791-A255-3575B09D2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sl-SI" sz="1800" dirty="0">
                <a:effectLst/>
                <a:ea typeface="Times New Roman" panose="02020603050405020304" pitchFamily="18" charset="0"/>
              </a:rPr>
              <a:t>Možnost </a:t>
            </a:r>
            <a:r>
              <a:rPr lang="sl-SI" sz="1800" b="1" dirty="0">
                <a:effectLst/>
                <a:ea typeface="Times New Roman" panose="02020603050405020304" pitchFamily="18" charset="0"/>
              </a:rPr>
              <a:t>govoriti lasten materni jezik 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omogoča sidranje, vzpostavljanje stikov z drugimi v šoli in občutek sprejetosti ter pripadnosti. Pripoved najstnika iz Bosne kaže, da pogosto prav materni jezik omogoča prve stike v novem okolju.</a:t>
            </a:r>
          </a:p>
          <a:p>
            <a:pPr marL="0" indent="0">
              <a:buNone/>
            </a:pPr>
            <a:endParaRPr lang="sl-SI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l-SI" sz="1800" dirty="0">
                <a:effectLst/>
                <a:ea typeface="Times New Roman" panose="02020603050405020304" pitchFamily="18" charset="0"/>
              </a:rPr>
              <a:t> “</a:t>
            </a:r>
            <a:r>
              <a:rPr lang="sl-SI" sz="1800" i="1" dirty="0">
                <a:effectLst/>
                <a:ea typeface="Times New Roman" panose="02020603050405020304" pitchFamily="18" charset="0"/>
              </a:rPr>
              <a:t> Ja, mogoče, ne vem koliko nas je, mogoče da sedem, osem nas je mogoče. In večina mislim, da večina jih je rojena v Sloveniji, ampak pač niso priseljenci, ampak vseeno pač govorijo moj jezik./…/ Ja, itak pač z njimi se še najhitreje vklopim prvo, in potem komaj z ostalimi.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” (fant, 16 let, iz BiH, 11 let v Sloveniji)</a:t>
            </a:r>
            <a:r>
              <a:rPr lang="sl-SI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7B9AAE1-3B93-4F92-ACDF-918CA28253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76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A922B3D-7A12-4A65-91FC-39C4A8CC9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3003333-78B6-449C-9338-5F95F1C37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sl-SI" dirty="0">
                <a:latin typeface="+mj-lt"/>
                <a:ea typeface="Times New Roman" panose="02020603050405020304" pitchFamily="18" charset="0"/>
              </a:rPr>
              <a:t>K</a:t>
            </a: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ljučno sidrišče mladih, pogosto prezrto v obči integracijski literaturi  je PROSTI ČAS. Prav za najstnike so se </a:t>
            </a:r>
            <a:r>
              <a:rPr lang="sl-SI" sz="1800" b="1" dirty="0" err="1">
                <a:effectLst/>
                <a:latin typeface="+mj-lt"/>
                <a:ea typeface="Times New Roman" panose="02020603050405020304" pitchFamily="18" charset="0"/>
              </a:rPr>
              <a:t>izvenšolske</a:t>
            </a:r>
            <a:r>
              <a:rPr lang="sl-SI" sz="1800" b="1" dirty="0">
                <a:effectLst/>
                <a:latin typeface="+mj-lt"/>
                <a:ea typeface="Times New Roman" panose="02020603050405020304" pitchFamily="18" charset="0"/>
              </a:rPr>
              <a:t> dejavnosti </a:t>
            </a: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izkazale kot ključne, saj ponujajo priložnosti za spoznavanje in povezovanje z novimi prijatelji ter učenje jezika. </a:t>
            </a:r>
          </a:p>
          <a:p>
            <a:pPr marL="0" indent="0">
              <a:buNone/>
            </a:pPr>
            <a:endParaRPr lang="sl-SI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“</a:t>
            </a:r>
            <a:r>
              <a:rPr lang="sl-SI" sz="1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sl-SI" sz="1800" i="1" dirty="0">
                <a:effectLst/>
                <a:latin typeface="+mj-lt"/>
                <a:ea typeface="Times New Roman" panose="02020603050405020304" pitchFamily="18" charset="0"/>
              </a:rPr>
              <a:t>Ja, jaz ko sem prišla v Slovenijo, sem šla na P. in sem se vpisala na aerobiko. Tako da jaz sem trenirala aerobiko dokler nisem šla, se mi zdi, iz šole. In sem bila pač tam – itak smo samo punce in spoznaš tudi iz drugih razredov, višjih in sem bila pač z njimi in res so me zelo dobro sprejeli in profesorice so bile res v redu. Tako da to je bila v bistvu tudi neka podlaga, da se boljše vklopim.</a:t>
            </a: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” (dekle, 18 let, iz BiH, 10 let v Sloveniji).</a:t>
            </a:r>
            <a:endParaRPr lang="en-GB" sz="18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75BCA3A-32E0-4536-8D9C-F9BDE185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793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4F13329-61FC-430B-91D5-DAE8534BB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F22ACD-CBF1-439F-A0EF-6F3E85857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sl-SI" sz="1800" dirty="0">
                <a:effectLst/>
                <a:ea typeface="Times New Roman" panose="02020603050405020304" pitchFamily="18" charset="0"/>
              </a:rPr>
              <a:t>RELIGIJA: prispeva k občutku </a:t>
            </a:r>
            <a:r>
              <a:rPr lang="sl-SI" sz="1800" b="1" dirty="0">
                <a:effectLst/>
                <a:ea typeface="Times New Roman" panose="02020603050405020304" pitchFamily="18" charset="0"/>
              </a:rPr>
              <a:t>varnosti, stabilnosti in pripadnosti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. Obiskovanje verskih obredov, vsakodnevno prakticiranje vere, obeleževanje verskih praznikov, biti član verske skupnosti v novem okolju, intimno doživljanje vere itd. </a:t>
            </a:r>
          </a:p>
          <a:p>
            <a:pPr marL="0" indent="0">
              <a:buNone/>
            </a:pPr>
            <a:endParaRPr lang="sl-SI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l-SI" sz="1800" dirty="0">
                <a:effectLst/>
                <a:ea typeface="Times New Roman" panose="02020603050405020304" pitchFamily="18" charset="0"/>
              </a:rPr>
              <a:t> “</a:t>
            </a:r>
            <a:r>
              <a:rPr lang="sl-SI" sz="1800" i="1" dirty="0">
                <a:effectLst/>
                <a:ea typeface="Times New Roman" panose="02020603050405020304" pitchFamily="18" charset="0"/>
              </a:rPr>
              <a:t>Varnost, ja. Se počutim bolj varnega, bolj sigurnega vase. Sreča.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”</a:t>
            </a:r>
            <a:r>
              <a:rPr lang="sl-SI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(fant, 16 let, mati iz Bosne in oče iz Albanije, rojen v Sloveniji).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A698C4A-0DFE-40D2-A2F7-BEBCDBE49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287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A868EC5-ECDD-49F5-BC0E-E46040B37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D1B2A80-8B08-4709-A623-7D0245C5C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8" y="1873534"/>
            <a:ext cx="8861916" cy="3417557"/>
          </a:xfrm>
        </p:spPr>
        <p:txBody>
          <a:bodyPr>
            <a:normAutofit lnSpcReduction="10000"/>
          </a:bodyPr>
          <a:lstStyle/>
          <a:p>
            <a:r>
              <a:rPr lang="sl-SI" sz="1800" dirty="0">
                <a:effectLst/>
                <a:ea typeface="Times New Roman" panose="02020603050405020304" pitchFamily="18" charset="0"/>
              </a:rPr>
              <a:t>DRUŽINA: eno </a:t>
            </a:r>
            <a:r>
              <a:rPr lang="sl-SI" sz="1800" b="1" dirty="0">
                <a:effectLst/>
                <a:ea typeface="Times New Roman" panose="02020603050405020304" pitchFamily="18" charset="0"/>
              </a:rPr>
              <a:t>najpomembnejših sidrišč 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povezanih z lažjim vključevanja v slovensko družbo. Ponuja </a:t>
            </a:r>
            <a:r>
              <a:rPr lang="sl-SI" sz="1800" b="1" dirty="0">
                <a:effectLst/>
                <a:ea typeface="Times New Roman" panose="02020603050405020304" pitchFamily="18" charset="0"/>
              </a:rPr>
              <a:t>čustveno podporo, varnost, kontinuiteta 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v obdobju po selitvi. Pomen družine najstniki opisujejo z besedami kot so: </a:t>
            </a:r>
            <a:r>
              <a:rPr lang="sl-SI" sz="1800" i="1" dirty="0">
                <a:effectLst/>
                <a:ea typeface="Times New Roman" panose="02020603050405020304" pitchFamily="18" charset="0"/>
              </a:rPr>
              <a:t>'družina mi pomeni vse', 'družina je najpomembnejša', 'družina mi pomeni življenje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‘ ‚</a:t>
            </a:r>
            <a:r>
              <a:rPr lang="sl-SI" sz="1800" i="1" dirty="0">
                <a:effectLst/>
                <a:ea typeface="Times New Roman" panose="02020603050405020304" pitchFamily="18" charset="0"/>
              </a:rPr>
              <a:t>za zaščito moje družine bi se tudi stepel‘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.  </a:t>
            </a:r>
          </a:p>
          <a:p>
            <a:endParaRPr lang="sl-SI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l-SI" sz="1800" dirty="0">
                <a:effectLst/>
                <a:ea typeface="Times New Roman" panose="02020603050405020304" pitchFamily="18" charset="0"/>
              </a:rPr>
              <a:t>“</a:t>
            </a:r>
            <a:r>
              <a:rPr lang="it-IT" sz="1800" i="1" dirty="0">
                <a:effectLst/>
                <a:ea typeface="Times New Roman" panose="02020603050405020304" pitchFamily="18" charset="0"/>
              </a:rPr>
              <a:t>Tudi moja družina, starši so se vedno z mano pogovarjali in vse</a:t>
            </a:r>
            <a:r>
              <a:rPr lang="sl-SI" sz="1800" i="1" dirty="0">
                <a:effectLst/>
                <a:ea typeface="Times New Roman" panose="02020603050405020304" pitchFamily="18" charset="0"/>
              </a:rPr>
              <a:t>. / ... Meni je to pomenilo, da so se vsak dan pogovarjali z mano, da bo vse v redu, da se bom počasi navadila, da sta ona tu zame in take stvari.” 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(dekle, 16 let, iz BiH, 4 leta v Sloveniji). </a:t>
            </a:r>
          </a:p>
          <a:p>
            <a:pPr marL="0" indent="0">
              <a:buNone/>
            </a:pPr>
            <a:r>
              <a:rPr lang="sl-SI" sz="1800" dirty="0">
                <a:effectLst/>
                <a:ea typeface="Times New Roman" panose="02020603050405020304" pitchFamily="18" charset="0"/>
              </a:rPr>
              <a:t>Mnogi priseljeni mladi so izpostavili, da so starši </a:t>
            </a:r>
            <a:r>
              <a:rPr lang="sl-SI" sz="1800" b="1" dirty="0">
                <a:effectLst/>
                <a:ea typeface="Times New Roman" panose="02020603050405020304" pitchFamily="18" charset="0"/>
              </a:rPr>
              <a:t>edini, ki jim lahko resnično zaupajo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: </a:t>
            </a:r>
            <a:r>
              <a:rPr lang="sl-SI" sz="1800" i="1" dirty="0">
                <a:effectLst/>
                <a:ea typeface="Times New Roman" panose="02020603050405020304" pitchFamily="18" charset="0"/>
              </a:rPr>
              <a:t>“Danes so redki ljudje, ki jim vse zaupam. Nikomur ne moreš več zaupat, razen staršem … 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” (dekle, 16 let, iz BiH, 7 let v Sloveniji)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3F78E4E-0A2F-426B-8E64-BECCCC26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359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1B24A03-D80C-4541-B379-FD4BA195D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84FB0AA-C5EF-42ED-AAA4-6C59E31E7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369" y="2291262"/>
            <a:ext cx="8843205" cy="3150750"/>
          </a:xfrm>
        </p:spPr>
        <p:txBody>
          <a:bodyPr>
            <a:normAutofit/>
          </a:bodyPr>
          <a:lstStyle/>
          <a:p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Ne zgolj nuklearno družino; ključna v procesu integracije je tudi </a:t>
            </a:r>
            <a:r>
              <a:rPr lang="sl-SI" sz="1800" b="1" dirty="0">
                <a:effectLst/>
                <a:latin typeface="+mj-lt"/>
                <a:ea typeface="Times New Roman" panose="02020603050405020304" pitchFamily="18" charset="0"/>
              </a:rPr>
              <a:t>razširjena družina (v Sloveniji in kraju izvora, drugih krajih)</a:t>
            </a: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. Kot izpostavljeno s strani najstnice iz BiH:</a:t>
            </a:r>
            <a:r>
              <a:rPr lang="sl-SI" sz="18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sl-SI" sz="1800" dirty="0">
              <a:solidFill>
                <a:srgbClr val="00206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“</a:t>
            </a:r>
            <a:r>
              <a:rPr lang="sl-SI" sz="1800" i="1" dirty="0">
                <a:effectLst/>
                <a:latin typeface="+mj-lt"/>
                <a:ea typeface="Times New Roman" panose="02020603050405020304" pitchFamily="18" charset="0"/>
              </a:rPr>
              <a:t>Mi imamo tu dosti družine, na Obali, tako da nam je bilo malo lažje. </a:t>
            </a:r>
            <a:r>
              <a:rPr lang="it-IT" sz="1800" i="1" dirty="0">
                <a:effectLst/>
                <a:latin typeface="+mj-lt"/>
                <a:ea typeface="Times New Roman" panose="02020603050405020304" pitchFamily="18" charset="0"/>
              </a:rPr>
              <a:t>Sem je prišel mamin brat in še ena sestrična od mame in tudi z očetove strani je dosti in potem mi je bilo lažje, nisem se počutila sama tu.</a:t>
            </a:r>
            <a:r>
              <a:rPr lang="it-IT" sz="1800" dirty="0">
                <a:effectLst/>
                <a:latin typeface="+mj-lt"/>
                <a:ea typeface="Times New Roman" panose="02020603050405020304" pitchFamily="18" charset="0"/>
              </a:rPr>
              <a:t>” (dekle, 15 let,</a:t>
            </a: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 iz BiH, 2 leti v Sloveniji). </a:t>
            </a:r>
            <a:endParaRPr lang="en-GB" sz="1800" dirty="0"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sl-SI" dirty="0">
                <a:solidFill>
                  <a:srgbClr val="404040"/>
                </a:solidFill>
                <a:latin typeface="+mj-lt"/>
              </a:rPr>
              <a:t>Vloga in pomen razširjene družine tudi v </a:t>
            </a:r>
            <a:r>
              <a:rPr lang="sl-SI" b="1" dirty="0">
                <a:solidFill>
                  <a:srgbClr val="404040"/>
                </a:solidFill>
                <a:latin typeface="+mj-lt"/>
              </a:rPr>
              <a:t>domačem kraju ali drugih krajih</a:t>
            </a:r>
            <a:r>
              <a:rPr lang="sl-SI" dirty="0">
                <a:solidFill>
                  <a:srgbClr val="404040"/>
                </a:solidFill>
                <a:latin typeface="+mj-lt"/>
              </a:rPr>
              <a:t>. Stiki na daljavo in občutek </a:t>
            </a:r>
            <a:r>
              <a:rPr lang="sl-SI" b="1" dirty="0" err="1">
                <a:solidFill>
                  <a:srgbClr val="404040"/>
                </a:solidFill>
                <a:latin typeface="+mj-lt"/>
              </a:rPr>
              <a:t>vsidranosti</a:t>
            </a:r>
            <a:r>
              <a:rPr lang="sl-SI" b="1" dirty="0">
                <a:solidFill>
                  <a:srgbClr val="404040"/>
                </a:solidFill>
                <a:latin typeface="+mj-lt"/>
              </a:rPr>
              <a:t>/povezanosti/varnosti in identitete</a:t>
            </a:r>
            <a:r>
              <a:rPr lang="sl-SI" dirty="0">
                <a:solidFill>
                  <a:srgbClr val="404040"/>
                </a:solidFill>
                <a:latin typeface="+mj-lt"/>
              </a:rPr>
              <a:t>. </a:t>
            </a:r>
            <a:endParaRPr lang="en-GB" dirty="0">
              <a:solidFill>
                <a:srgbClr val="404040"/>
              </a:solidFill>
              <a:latin typeface="+mj-lt"/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F045C49-4FF2-48BB-B377-D82635BF14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265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75B0C3C-5084-4A3C-AD2B-08C283B17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96F3CF-156D-46AC-AB67-2488A6769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sl-SI" sz="1800" dirty="0">
                <a:effectLst/>
                <a:ea typeface="Times New Roman" panose="02020603050405020304" pitchFamily="18" charset="0"/>
              </a:rPr>
              <a:t>Za priseljene najstnike pomembno sidro tudi ‚OBČUTEK PRIHODNOSTI‘ oz. ORIENTIRANOST V BODOČNOST‘, ‚IDEJA O BOLJŠI PRIHODNOSTI‘. Ta, skupaj z občutkom </a:t>
            </a:r>
            <a:r>
              <a:rPr lang="sl-SI" sz="1800" b="1" dirty="0">
                <a:effectLst/>
                <a:ea typeface="Times New Roman" panose="02020603050405020304" pitchFamily="18" charset="0"/>
              </a:rPr>
              <a:t>odgovornosti do staršev 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(pogosto je namreč izpostavljeno, da so starši v Slovenijo prišli, ker želijo otrokom omogočiti boljšo prihodnost), mladim pomaga, da se lažje spopadajo s težavami in </a:t>
            </a:r>
            <a:r>
              <a:rPr lang="sl-SI" sz="1800" b="1" dirty="0">
                <a:effectLst/>
                <a:ea typeface="Times New Roman" panose="02020603050405020304" pitchFamily="18" charset="0"/>
              </a:rPr>
              <a:t>osmislijo tranzicijo/integracijo</a:t>
            </a:r>
            <a:r>
              <a:rPr lang="sl-SI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:</a:t>
            </a:r>
          </a:p>
          <a:p>
            <a:endParaRPr lang="sl-SI" dirty="0">
              <a:solidFill>
                <a:srgbClr val="002060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l-SI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“</a:t>
            </a:r>
            <a:r>
              <a:rPr lang="sl-SI" sz="1800" i="1" dirty="0">
                <a:effectLst/>
                <a:ea typeface="Times New Roman" panose="02020603050405020304" pitchFamily="18" charset="0"/>
              </a:rPr>
              <a:t>Ne, sem si dala cilj: »Okej, tvoja starša sta prišla sem, veš, kako je bilo dol, da ni bilo zdaj tako lahko,« in sem si dala cilj: »boš končala šolo, in če lahko, tudi fakulteto, nekaj več …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”</a:t>
            </a:r>
            <a:r>
              <a:rPr lang="sl-SI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 (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dekle, 15 let, iz BiH, 2 leti v Sloveniji)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1913CFF-7022-450C-99DF-5939E429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991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976D920-0C74-40EE-9DA8-74335193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sl-SI" dirty="0"/>
              <a:t>zaključek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D420FA9-DC57-438A-953B-2EA1AEB45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551" y="2097658"/>
            <a:ext cx="9074024" cy="3512185"/>
          </a:xfrm>
        </p:spPr>
        <p:txBody>
          <a:bodyPr>
            <a:normAutofit fontScale="92500"/>
          </a:bodyPr>
          <a:lstStyle/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Omenjena sidra prispevajo k lažjemu </a:t>
            </a:r>
            <a:r>
              <a:rPr lang="sl-SI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vključevanju v novo okolje</a:t>
            </a:r>
            <a:r>
              <a:rPr lang="sl-S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obenem pa omogočajo </a:t>
            </a:r>
            <a:r>
              <a:rPr lang="sl-SI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ohranjanje matične kulture.</a:t>
            </a:r>
          </a:p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Ključno </a:t>
            </a:r>
            <a:r>
              <a:rPr lang="sl-S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prispevajo k </a:t>
            </a:r>
            <a:r>
              <a:rPr lang="sl-SI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občutkom </a:t>
            </a:r>
            <a:r>
              <a:rPr lang="sl-SI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ontološke varnosti, pripadnosti, identitete, smisla …. </a:t>
            </a:r>
          </a:p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Ključno za </a:t>
            </a:r>
            <a:r>
              <a:rPr lang="sl-SI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preprečevanje občutka izkoreninjenosti</a:t>
            </a:r>
            <a:r>
              <a:rPr lang="sl-SI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sl-SI" b="1" u="sng" dirty="0" err="1">
                <a:ea typeface="Calibri" panose="020F0502020204030204" pitchFamily="34" charset="0"/>
                <a:cs typeface="Times New Roman" panose="02020603050405020304" pitchFamily="18" charset="0"/>
              </a:rPr>
              <a:t>nepripadnosti</a:t>
            </a:r>
            <a:r>
              <a:rPr lang="sl-SI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sl-SI" b="1" dirty="0">
                <a:ea typeface="Calibri" panose="020F0502020204030204" pitchFamily="34" charset="0"/>
                <a:cs typeface="Times New Roman" panose="02020603050405020304" pitchFamily="18" charset="0"/>
              </a:rPr>
              <a:t>slabi proces vključevanja v novo družbeno okolje/integracijo in veča možnost socialne izključenosti, prostorske in socialne segregacije, radikalizacije …</a:t>
            </a:r>
            <a:endParaRPr lang="sl-SI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Sidrišča se spreminjajo</a:t>
            </a:r>
            <a:r>
              <a:rPr lang="sl-S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 ob prihodu so močnejša tista, ki se navezujejo na matično domovino in (razširjeno) družino, pretekle izkušnje, sčasoma pa njihova moč oslabi, pri čemer se okrepijo sidrišča vzpostavljena v Sloveniji. 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8932CA4-6085-41FC-B216-A3C37F649D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27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537ABB2-546A-4140-AD60-487A7911C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sl-SI" dirty="0"/>
              <a:t>uvod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3F7D17E-67A3-4507-980A-C5B2408DC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Obravnava posebnega vidika </a:t>
            </a:r>
            <a:r>
              <a:rPr lang="sl-SI" sz="1700" u="sng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priseljenske izkušnje mladostnikov</a:t>
            </a: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: </a:t>
            </a:r>
            <a:r>
              <a:rPr lang="sl-SI" sz="1700" b="1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proces sidranja </a:t>
            </a: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(Aleksandra </a:t>
            </a:r>
            <a:r>
              <a:rPr lang="sl-SI" sz="1700" dirty="0" err="1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Grzyma</a:t>
            </a:r>
            <a:r>
              <a:rPr lang="sl-SI" sz="1700" dirty="0" err="1">
                <a:solidFill>
                  <a:srgbClr val="404040"/>
                </a:solidFill>
                <a:effectLst/>
                <a:latin typeface="+mj-lt"/>
                <a:ea typeface="Calibri" panose="020F0502020204030204" pitchFamily="34" charset="0"/>
              </a:rPr>
              <a:t>ł</a:t>
            </a:r>
            <a:r>
              <a:rPr lang="sl-SI" sz="1700" dirty="0" err="1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a-Kaz</a:t>
            </a:r>
            <a:r>
              <a:rPr lang="sl-SI" sz="1700" dirty="0" err="1">
                <a:solidFill>
                  <a:srgbClr val="404040"/>
                </a:solidFill>
                <a:effectLst/>
                <a:latin typeface="+mj-lt"/>
                <a:ea typeface="Calibri" panose="020F0502020204030204" pitchFamily="34" charset="0"/>
              </a:rPr>
              <a:t>ł</a:t>
            </a:r>
            <a:r>
              <a:rPr lang="sl-SI" sz="1700" dirty="0" err="1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owska</a:t>
            </a: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 2015, 2017, 2018)</a:t>
            </a:r>
          </a:p>
          <a:p>
            <a:pPr>
              <a:lnSpc>
                <a:spcPct val="90000"/>
              </a:lnSpc>
            </a:pPr>
            <a:r>
              <a:rPr lang="sl-SI" sz="1700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</a:rPr>
              <a:t>Koncept ‚sidranja‘- </a:t>
            </a:r>
            <a:r>
              <a:rPr lang="sl-SI" sz="1700" b="1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iskanje in vzpostavljanje oporišč</a:t>
            </a: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, ki </a:t>
            </a:r>
            <a:r>
              <a:rPr lang="sl-SI" sz="1700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</a:rPr>
              <a:t>priseljencem/</a:t>
            </a: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Calibri" panose="020F0502020204030204" pitchFamily="34" charset="0"/>
              </a:rPr>
              <a:t>priseljenim mladostnikom omogočajo </a:t>
            </a:r>
            <a:r>
              <a:rPr lang="sl-SI" sz="1700" b="1" dirty="0">
                <a:solidFill>
                  <a:srgbClr val="404040"/>
                </a:solidFill>
                <a:effectLst/>
                <a:latin typeface="+mj-lt"/>
                <a:ea typeface="Calibri" panose="020F0502020204030204" pitchFamily="34" charset="0"/>
              </a:rPr>
              <a:t>vzpostavljanje relativne socialne in psihološke stabilnosti </a:t>
            </a: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Calibri" panose="020F0502020204030204" pitchFamily="34" charset="0"/>
              </a:rPr>
              <a:t>in </a:t>
            </a:r>
            <a:r>
              <a:rPr lang="sl-SI" sz="1700" b="1" dirty="0">
                <a:solidFill>
                  <a:srgbClr val="404040"/>
                </a:solidFill>
                <a:effectLst/>
                <a:latin typeface="+mj-lt"/>
                <a:ea typeface="Calibri" panose="020F0502020204030204" pitchFamily="34" charset="0"/>
              </a:rPr>
              <a:t>delovanje v novem kulturnem in družbenem </a:t>
            </a: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Calibri" panose="020F0502020204030204" pitchFamily="34" charset="0"/>
              </a:rPr>
              <a:t>kontekstu. </a:t>
            </a:r>
          </a:p>
          <a:p>
            <a:pPr>
              <a:lnSpc>
                <a:spcPct val="90000"/>
              </a:lnSpc>
            </a:pP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Koncept socialnega sidranja </a:t>
            </a:r>
            <a:r>
              <a:rPr lang="sl-SI" sz="1700" b="1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presega tradicionalni pogled</a:t>
            </a: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 proces integracije in koncept identitete ter pripadnosti. </a:t>
            </a:r>
          </a:p>
          <a:p>
            <a:pPr>
              <a:lnSpc>
                <a:spcPct val="90000"/>
              </a:lnSpc>
            </a:pP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Bolje naslovil </a:t>
            </a:r>
            <a:r>
              <a:rPr lang="sl-SI" sz="1700" b="1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fleksibilnost, fluidnost in kompleksnost </a:t>
            </a: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družbenega življenja priseljencev. (naslavlja dinamike vzpostavljanja, ohranjanja ter opuščanja sidrišč tako </a:t>
            </a:r>
            <a:r>
              <a:rPr lang="sl-SI" sz="1700" b="1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v državi izvora kot v državi prihoda &amp; ‚vmes‘</a:t>
            </a:r>
            <a:r>
              <a:rPr lang="sl-SI" sz="17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</a:rPr>
              <a:t>). </a:t>
            </a:r>
            <a:endParaRPr lang="en-GB" sz="1700" dirty="0">
              <a:solidFill>
                <a:srgbClr val="404040"/>
              </a:solidFill>
              <a:latin typeface="+mj-lt"/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B3F021B-7B39-42BE-AAB2-9DC0EA81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669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467801A-08FE-4934-AAD9-7670880D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sl-SI" dirty="0"/>
              <a:t>metodologija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A0B86D-AF0D-48FE-9FEE-1BEDAD56B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8710" y="2212286"/>
            <a:ext cx="8779512" cy="3159627"/>
          </a:xfrm>
        </p:spPr>
        <p:txBody>
          <a:bodyPr>
            <a:normAutofit fontScale="92500" lnSpcReduction="20000"/>
          </a:bodyPr>
          <a:lstStyle/>
          <a:p>
            <a:r>
              <a:rPr lang="sl-SI" sz="1800" dirty="0">
                <a:effectLst/>
                <a:ea typeface="Calibri" panose="020F0502020204030204" pitchFamily="34" charset="0"/>
              </a:rPr>
              <a:t>MiCREATE – </a:t>
            </a:r>
            <a:r>
              <a:rPr lang="sl-SI" sz="1800" i="1" dirty="0">
                <a:effectLst/>
                <a:ea typeface="Calibri" panose="020F0502020204030204" pitchFamily="34" charset="0"/>
              </a:rPr>
              <a:t>Migrant </a:t>
            </a:r>
            <a:r>
              <a:rPr lang="sl-SI" sz="1800" i="1" dirty="0" err="1">
                <a:effectLst/>
                <a:ea typeface="Calibri" panose="020F0502020204030204" pitchFamily="34" charset="0"/>
              </a:rPr>
              <a:t>Children</a:t>
            </a:r>
            <a:r>
              <a:rPr lang="sl-SI" sz="1800" i="1" dirty="0">
                <a:effectLst/>
                <a:ea typeface="Calibri" panose="020F0502020204030204" pitchFamily="34" charset="0"/>
              </a:rPr>
              <a:t> and </a:t>
            </a:r>
            <a:r>
              <a:rPr lang="sl-SI" sz="1800" i="1" dirty="0" err="1">
                <a:effectLst/>
                <a:ea typeface="Calibri" panose="020F0502020204030204" pitchFamily="34" charset="0"/>
              </a:rPr>
              <a:t>Communities</a:t>
            </a:r>
            <a:r>
              <a:rPr lang="sl-SI" sz="1800" i="1" dirty="0">
                <a:effectLst/>
                <a:ea typeface="Calibri" panose="020F0502020204030204" pitchFamily="34" charset="0"/>
              </a:rPr>
              <a:t> in a </a:t>
            </a:r>
            <a:r>
              <a:rPr lang="sl-SI" sz="1800" i="1" dirty="0" err="1">
                <a:effectLst/>
                <a:ea typeface="Calibri" panose="020F0502020204030204" pitchFamily="34" charset="0"/>
              </a:rPr>
              <a:t>Transforming</a:t>
            </a:r>
            <a:r>
              <a:rPr lang="sl-SI" sz="1800" i="1" dirty="0">
                <a:effectLst/>
                <a:ea typeface="Calibri" panose="020F0502020204030204" pitchFamily="34" charset="0"/>
              </a:rPr>
              <a:t> </a:t>
            </a:r>
            <a:r>
              <a:rPr lang="sl-SI" sz="1800" i="1" dirty="0" err="1">
                <a:effectLst/>
                <a:ea typeface="Calibri" panose="020F0502020204030204" pitchFamily="34" charset="0"/>
              </a:rPr>
              <a:t>Europe</a:t>
            </a:r>
            <a:r>
              <a:rPr lang="sl-SI" sz="1800" i="1" dirty="0">
                <a:effectLst/>
                <a:ea typeface="Calibri" panose="020F0502020204030204" pitchFamily="34" charset="0"/>
              </a:rPr>
              <a:t>/Priseljeni otroci in priseljenske skupnosti v spreminjajoči se Evropi </a:t>
            </a:r>
            <a:r>
              <a:rPr lang="sl-SI" sz="1800" dirty="0">
                <a:effectLst/>
                <a:ea typeface="Calibri" panose="020F0502020204030204" pitchFamily="34" charset="0"/>
              </a:rPr>
              <a:t>(HORIZONT 2020). </a:t>
            </a:r>
          </a:p>
          <a:p>
            <a:r>
              <a:rPr lang="sl-SI" sz="1800" dirty="0">
                <a:effectLst/>
                <a:ea typeface="Calibri" panose="020F0502020204030204" pitchFamily="34" charset="0"/>
              </a:rPr>
              <a:t>Raziskavo med mladimi priseljenci: </a:t>
            </a:r>
            <a:r>
              <a:rPr lang="sl-SI" sz="1800" b="1" dirty="0">
                <a:effectLst/>
                <a:ea typeface="Calibri" panose="020F0502020204030204" pitchFamily="34" charset="0"/>
              </a:rPr>
              <a:t>4 srednjih šolah </a:t>
            </a:r>
            <a:r>
              <a:rPr lang="sl-SI" sz="1800" dirty="0">
                <a:effectLst/>
                <a:ea typeface="Calibri" panose="020F0502020204030204" pitchFamily="34" charset="0"/>
              </a:rPr>
              <a:t>(gimnazija, poklicna, strokovni srednji šoli) v obdobju od januarja do oktobra 2020. </a:t>
            </a:r>
          </a:p>
          <a:p>
            <a:r>
              <a:rPr lang="sl-SI" sz="1800" dirty="0">
                <a:effectLst/>
                <a:ea typeface="Calibri" panose="020F0502020204030204" pitchFamily="34" charset="0"/>
              </a:rPr>
              <a:t>Cilj raziskave: preučiti proces </a:t>
            </a:r>
            <a:r>
              <a:rPr lang="sl-SI" sz="1800" b="1" dirty="0">
                <a:effectLst/>
                <a:ea typeface="Calibri" panose="020F0502020204030204" pitchFamily="34" charset="0"/>
              </a:rPr>
              <a:t>integracije priseljenih otrok</a:t>
            </a:r>
          </a:p>
          <a:p>
            <a:r>
              <a:rPr lang="sl-SI" sz="1800" b="1" dirty="0" err="1">
                <a:effectLst/>
                <a:ea typeface="Calibri" panose="020F0502020204030204" pitchFamily="34" charset="0"/>
              </a:rPr>
              <a:t>Otrokosrediščni</a:t>
            </a:r>
            <a:r>
              <a:rPr lang="sl-SI" sz="1800" b="1" dirty="0">
                <a:effectLst/>
                <a:ea typeface="Calibri" panose="020F0502020204030204" pitchFamily="34" charset="0"/>
              </a:rPr>
              <a:t> pristop</a:t>
            </a:r>
            <a:r>
              <a:rPr lang="sl-SI" sz="1800" dirty="0">
                <a:effectLst/>
                <a:ea typeface="Calibri" panose="020F0502020204030204" pitchFamily="34" charset="0"/>
              </a:rPr>
              <a:t>. Poudarek je bil na izkušnjah mladih, ki so videni kot 'strokovnjaki in poznavalci lastnih življenj, spretni komunikatorji in ustvarjalci smislov' (Clark in Moss 2005; </a:t>
            </a:r>
            <a:r>
              <a:rPr lang="sl-SI" sz="1800" dirty="0" err="1">
                <a:effectLst/>
                <a:ea typeface="Calibri" panose="020F0502020204030204" pitchFamily="34" charset="0"/>
              </a:rPr>
              <a:t>Fattore</a:t>
            </a:r>
            <a:r>
              <a:rPr lang="sl-SI" sz="1800" dirty="0">
                <a:effectLst/>
                <a:ea typeface="Calibri" panose="020F0502020204030204" pitchFamily="34" charset="0"/>
              </a:rPr>
              <a:t>, Mason in Watson 2007; Gornik 2020).</a:t>
            </a:r>
          </a:p>
          <a:p>
            <a:r>
              <a:rPr lang="sl-SI" dirty="0">
                <a:solidFill>
                  <a:srgbClr val="404040"/>
                </a:solidFill>
              </a:rPr>
              <a:t>Metoda </a:t>
            </a:r>
            <a:r>
              <a:rPr lang="sl-SI" b="1" dirty="0">
                <a:solidFill>
                  <a:srgbClr val="404040"/>
                </a:solidFill>
              </a:rPr>
              <a:t>opazovanja z udeležbo </a:t>
            </a:r>
            <a:r>
              <a:rPr lang="sl-SI" dirty="0">
                <a:solidFill>
                  <a:srgbClr val="404040"/>
                </a:solidFill>
              </a:rPr>
              <a:t>(15 opazovalnih dni) in zbiranje </a:t>
            </a:r>
            <a:r>
              <a:rPr lang="sl-SI" b="1" dirty="0">
                <a:solidFill>
                  <a:srgbClr val="404040"/>
                </a:solidFill>
              </a:rPr>
              <a:t>avtobiografskih zgodb</a:t>
            </a:r>
            <a:r>
              <a:rPr lang="sl-SI" dirty="0">
                <a:solidFill>
                  <a:srgbClr val="404040"/>
                </a:solidFill>
              </a:rPr>
              <a:t>.</a:t>
            </a:r>
          </a:p>
          <a:p>
            <a:r>
              <a:rPr lang="sl-SI" dirty="0">
                <a:solidFill>
                  <a:srgbClr val="404040"/>
                </a:solidFill>
              </a:rPr>
              <a:t>Zbrali 60 avtobiografij lokalnih in priseljenih otrok (za namen prispevka analiza </a:t>
            </a:r>
            <a:r>
              <a:rPr lang="sl-SI" b="1" dirty="0">
                <a:solidFill>
                  <a:srgbClr val="404040"/>
                </a:solidFill>
              </a:rPr>
              <a:t>30 avtobiografij </a:t>
            </a:r>
            <a:r>
              <a:rPr lang="sl-SI" dirty="0">
                <a:solidFill>
                  <a:srgbClr val="404040"/>
                </a:solidFill>
              </a:rPr>
              <a:t>priseljenih otrok.</a:t>
            </a:r>
          </a:p>
          <a:p>
            <a:pPr marL="0" indent="0">
              <a:buNone/>
            </a:pPr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EAF8A54-C23E-4621-9675-4FDE1C93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 dirty="0">
              <a:solidFill>
                <a:srgbClr val="262626"/>
              </a:solidFill>
            </a:endParaRPr>
          </a:p>
        </p:txBody>
      </p:sp>
      <p:pic>
        <p:nvPicPr>
          <p:cNvPr id="2050" name="Slika 1">
            <a:extLst>
              <a:ext uri="{FF2B5EF4-FFF2-40B4-BE49-F238E27FC236}">
                <a16:creationId xmlns:a16="http://schemas.microsoft.com/office/drawing/2014/main" id="{92B13AAF-88CD-413F-8696-B915A5E2B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349" y="1705624"/>
            <a:ext cx="1608137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oljeZBesedilom 13">
            <a:extLst>
              <a:ext uri="{FF2B5EF4-FFF2-40B4-BE49-F238E27FC236}">
                <a16:creationId xmlns:a16="http://schemas.microsoft.com/office/drawing/2014/main" id="{34D43F28-8D8F-49DB-A80A-DCEEA0F3758B}"/>
              </a:ext>
            </a:extLst>
          </p:cNvPr>
          <p:cNvSpPr txBox="1"/>
          <p:nvPr/>
        </p:nvSpPr>
        <p:spPr>
          <a:xfrm>
            <a:off x="9634603" y="2318673"/>
            <a:ext cx="176409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200" u="sng" dirty="0">
                <a:effectLst/>
                <a:latin typeface="Tahoma" panose="020B060403050404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www.micreate.eu</a:t>
            </a:r>
            <a:r>
              <a:rPr lang="en-US" sz="1200" dirty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98639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467801A-08FE-4934-AAD9-7670880D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sl-SI" dirty="0"/>
              <a:t>metodologija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A0B86D-AF0D-48FE-9FEE-1BEDAD56B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Intervjuji so bili posneti, dobesedno prepisani in analizirani v skladu s pravili za analizo kvalitativnih podatkov (Denzin &amp; Lincoln 2011). 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Intervjuvanci so bili stari med </a:t>
            </a:r>
            <a:r>
              <a:rPr lang="sl-S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15 in 19 let</a:t>
            </a:r>
            <a:r>
              <a:rPr lang="sl-SI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obeh spolov, različnih socialno-ekonomskih statusov, kulturnih in etničnih porekel, z različnim šolskim uspehom in osebnimi interesi. </a:t>
            </a:r>
            <a:endParaRPr lang="en-GB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EAF8A54-C23E-4621-9675-4FDE1C93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916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467801A-08FE-4934-AAD9-7670880D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sl-SI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SIDRIŠČA PRISELJENIH OTROK IN MLADOSTNIKOV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A0B86D-AF0D-48FE-9FEE-1BEDAD56B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sl-S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Zbrane pripovedi izpostavljajo </a:t>
            </a:r>
            <a:r>
              <a:rPr lang="sl-SI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raznolika sidrišča mladih</a:t>
            </a:r>
            <a:r>
              <a:rPr lang="sl-S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Nekatera so povezana s procesom </a:t>
            </a:r>
            <a:r>
              <a:rPr lang="sl-SI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lažjega vključevanja </a:t>
            </a:r>
            <a:r>
              <a:rPr lang="sl-S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 slovensko družbo, druga prispevajo k </a:t>
            </a:r>
            <a:r>
              <a:rPr lang="sl-SI" sz="1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ohranjanju matične kulture</a:t>
            </a:r>
            <a:r>
              <a:rPr lang="sl-SI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vsa sidra pa omogočajo vzpostavljanje občutka </a:t>
            </a:r>
            <a:r>
              <a:rPr lang="sl-SI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ukoreninjenosti, varnosti in pripadnosti. </a:t>
            </a:r>
            <a:endParaRPr lang="en-GB" sz="1800" b="1" u="sng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EAF8A54-C23E-4621-9675-4FDE1C93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37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467801A-08FE-4934-AAD9-7670880D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A0B86D-AF0D-48FE-9FEE-1BEDAD56B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sl-SI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ŠOLA (pričakovano) osrednjo vlogo v procesu sidranja v slovensko družbo. Predstavlja pomemben del življenja mladih, zato ni presenetljivo, da intervjuvanci v pripovedih najpogosteje omenjajo prav </a:t>
            </a:r>
            <a:r>
              <a:rPr lang="sl-S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sošolce, učitelje, šolske in obšolske dejavnosti</a:t>
            </a:r>
            <a:r>
              <a:rPr lang="sl-SI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Prav učitelji so, še posebej ob prihodu in fazi prehoda v novo okolje, ključno sidro. To obdobje večina najstnikov opredeljuje kot naporno in težko.</a:t>
            </a:r>
          </a:p>
          <a:p>
            <a:endParaRPr lang="sl-SI" dirty="0">
              <a:solidFill>
                <a:srgbClr val="40404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“</a:t>
            </a:r>
            <a:r>
              <a:rPr lang="sl-SI" sz="1800" i="1" dirty="0">
                <a:effectLst/>
                <a:latin typeface="+mj-lt"/>
                <a:ea typeface="Times New Roman" panose="02020603050405020304" pitchFamily="18" charset="0"/>
              </a:rPr>
              <a:t>Ja jaz sem imela tko svojo učiteljico, svojo profesorico, ki mi je pomagala za vse. Pa tudi včasih je prišla v razred z mano, pa kaj je tista učiteljica razložila, mi je ona prevajala vse.</a:t>
            </a: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” (dekle, 16 let, iz Kosova, 4 leta v Sloveniji) </a:t>
            </a:r>
            <a:endParaRPr lang="en-GB" sz="18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EAF8A54-C23E-4621-9675-4FDE1C93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777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467801A-08FE-4934-AAD9-7670880D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A0B86D-AF0D-48FE-9FEE-1BEDAD56B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sl-SI" sz="1800" dirty="0">
                <a:effectLst/>
                <a:ea typeface="Times New Roman" panose="02020603050405020304" pitchFamily="18" charset="0"/>
              </a:rPr>
              <a:t>Drugo najpomembnejše sidro so PRIJATELJI. Priseljeni mladostniki z njimi preživijo veliko časa in jim lahko zaupajo. Prijatelji nudijo </a:t>
            </a:r>
            <a:r>
              <a:rPr lang="sl-SI" sz="1800" b="1" dirty="0">
                <a:effectLst/>
                <a:ea typeface="Times New Roman" panose="02020603050405020304" pitchFamily="18" charset="0"/>
              </a:rPr>
              <a:t>čustveno oporo 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ter </a:t>
            </a:r>
            <a:r>
              <a:rPr lang="sl-SI" sz="1800" b="1" dirty="0">
                <a:effectLst/>
                <a:ea typeface="Times New Roman" panose="02020603050405020304" pitchFamily="18" charset="0"/>
              </a:rPr>
              <a:t>praktično podporo pri učenju jezikov 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in </a:t>
            </a:r>
            <a:r>
              <a:rPr lang="sl-SI" sz="1800" b="1" dirty="0">
                <a:effectLst/>
                <a:ea typeface="Times New Roman" panose="02020603050405020304" pitchFamily="18" charset="0"/>
              </a:rPr>
              <a:t>prilagajanju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 novemu okolju ter premagovanju začetnih težav (novi </a:t>
            </a:r>
            <a:r>
              <a:rPr lang="sl-SI" dirty="0">
                <a:ea typeface="Times New Roman" panose="02020603050405020304" pitchFamily="18" charset="0"/>
              </a:rPr>
              <a:t>in stari prijatelji, v Sloveniji in iz kraja prihoda ali drugih držav). </a:t>
            </a:r>
            <a:endParaRPr lang="sl-SI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sl-SI" i="1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l-SI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“</a:t>
            </a:r>
            <a:r>
              <a:rPr lang="sl-SI" sz="1800" i="1" dirty="0">
                <a:effectLst/>
                <a:ea typeface="Times New Roman" panose="02020603050405020304" pitchFamily="18" charset="0"/>
              </a:rPr>
              <a:t>Spoznal sem enega prijatelja, ki mi je zelo pomagal v zvezi z jezikom, ker nisem še poznal slovenščine. In on, ker je bil tako, malo bolj povezan z vsemi, me je povezal v družbo in se mi je bilo veliko lažje prilagoditi družbi in načinu življenja tukaj.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” (fant, 18 let, iz Srbije, 10 let v Sloveniji).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EAF8A54-C23E-4621-9675-4FDE1C93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205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467801A-08FE-4934-AAD9-7670880D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A0B86D-AF0D-48FE-9FEE-1BEDAD56B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JEZIK je pomembno sidro z različnih vidikov. </a:t>
            </a:r>
            <a:r>
              <a:rPr lang="sl-SI" sz="1800" b="1" dirty="0">
                <a:effectLst/>
                <a:latin typeface="+mj-lt"/>
                <a:ea typeface="Times New Roman" panose="02020603050405020304" pitchFamily="18" charset="0"/>
              </a:rPr>
              <a:t>Znanje slovenskega jezika </a:t>
            </a: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ima pomembno sidrno vlogo, saj omogoča izražanje, sledenje pouku, navezovanje stikov in interakcijo z drugimi učenci, daje pa tudi možnost ‚postaviti se zase‘ ipd. </a:t>
            </a:r>
          </a:p>
          <a:p>
            <a:endParaRPr lang="sl-SI" dirty="0"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“</a:t>
            </a:r>
            <a:r>
              <a:rPr lang="sl-SI" sz="1800" i="1" dirty="0">
                <a:effectLst/>
                <a:latin typeface="+mj-lt"/>
                <a:ea typeface="Times New Roman" panose="02020603050405020304" pitchFamily="18" charset="0"/>
              </a:rPr>
              <a:t>Na začetku je bilo malo težje, ker nisem znala jezika in nisem imela prijateljic, s katerimi govorim, da se lahko navadim na jezik. In zdaj je drugače, ker lahko razumem in se pogovarjam z vsemi./…/</a:t>
            </a: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sl-SI" sz="1800" i="1" dirty="0">
                <a:effectLst/>
                <a:latin typeface="+mj-lt"/>
                <a:ea typeface="Times New Roman" panose="02020603050405020304" pitchFamily="18" charset="0"/>
              </a:rPr>
              <a:t>Zdaj se lahko pogovorim s sošolci, lahko jim vrnem nazaj, ko se smejijo nekomu ali ko ne vejo – mislim, mi, ko ne vemo jezika, se smejijo, na primer pri predstavitvi in tisto ….</a:t>
            </a: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”</a:t>
            </a:r>
            <a:r>
              <a:rPr lang="sl-SI" sz="18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sl-SI" sz="1800" dirty="0">
                <a:effectLst/>
                <a:latin typeface="+mj-lt"/>
                <a:ea typeface="Times New Roman" panose="02020603050405020304" pitchFamily="18" charset="0"/>
              </a:rPr>
              <a:t>(dekle, 17 let, iz Makedonije, 1,5 let v Sloveniji).</a:t>
            </a:r>
            <a:endParaRPr lang="en-GB" sz="18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EAF8A54-C23E-4621-9675-4FDE1C93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866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B06F706-B973-46F2-8723-3F15A1BD8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2AF8C7E-4ECF-45AD-9C9B-78D3B8A91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sl-SI" sz="1800" b="1" dirty="0">
                <a:effectLst/>
                <a:ea typeface="Times New Roman" panose="02020603050405020304" pitchFamily="18" charset="0"/>
              </a:rPr>
              <a:t>Pomen dodatnega pouka slovenskega jezika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, ne zgolj v procesu osvajanja jezika, temveč kot prostor, ki je priseljencem omogočil, da so se </a:t>
            </a:r>
            <a:r>
              <a:rPr lang="sl-SI" sz="1800" i="1" dirty="0">
                <a:effectLst/>
                <a:ea typeface="Times New Roman" panose="02020603050405020304" pitchFamily="18" charset="0"/>
              </a:rPr>
              <a:t>srečevali z drugimi mladimi priseljenci s podobno izkušnjo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. Najstniki so kot pomembne izpostavili tudi druge dejavnosti, organizirane posebej za priseljence:</a:t>
            </a:r>
            <a:r>
              <a:rPr lang="sl-SI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sl-SI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l-SI" sz="1800" i="1" dirty="0">
                <a:effectLst/>
                <a:ea typeface="Times New Roman" panose="02020603050405020304" pitchFamily="18" charset="0"/>
              </a:rPr>
              <a:t>V šoli so bili razni krožki, ki so nam pomagali – večinoma tujcem, bili so otroci iz vseh držav. To je zelo lepo od njih, ker nam omogoča, da se več naučimo in da nas … ne kar namečejo na mesto in potem se ti znajdi. So nam pomagali in meni je to pomembno, zdaj ne vem za druge</a:t>
            </a:r>
            <a:r>
              <a:rPr lang="sl-SI" sz="1800" dirty="0">
                <a:effectLst/>
                <a:ea typeface="Times New Roman" panose="02020603050405020304" pitchFamily="18" charset="0"/>
              </a:rPr>
              <a:t>” (dekle, 16 let, iz BiH, 4 leta v Sloveniji).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endParaRPr lang="en-GB" dirty="0">
              <a:solidFill>
                <a:srgbClr val="404040"/>
              </a:solidFill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D4D6FF2-99D3-49EE-BEFF-5F76F2C815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1429" y="6238816"/>
            <a:ext cx="2753746" cy="32396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2571C501-366B-4893-9C14-0008781E52EF}" type="datetime1">
              <a:rPr lang="sl-SI">
                <a:solidFill>
                  <a:srgbClr val="262626"/>
                </a:solidFill>
              </a:rPr>
              <a:pPr rtl="0">
                <a:spcAft>
                  <a:spcPts val="600"/>
                </a:spcAft>
              </a:pPr>
              <a:t>24. 09. 2021</a:t>
            </a:fld>
            <a:endParaRPr lang="en-US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497849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ova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1248</TotalTime>
  <Words>1785</Words>
  <Application>Microsoft Office PowerPoint</Application>
  <PresentationFormat>Širokozaslonsko</PresentationFormat>
  <Paragraphs>75</Paragraphs>
  <Slides>16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16</vt:i4>
      </vt:variant>
    </vt:vector>
  </HeadingPairs>
  <TitlesOfParts>
    <vt:vector size="21" baseType="lpstr">
      <vt:lpstr>Arial</vt:lpstr>
      <vt:lpstr>Calibri</vt:lpstr>
      <vt:lpstr>Gill Sans MT</vt:lpstr>
      <vt:lpstr>Tahoma</vt:lpstr>
      <vt:lpstr>Paket</vt:lpstr>
      <vt:lpstr>SLOVENSKO SOCIOLOŠKO SREČANJA 2021  PANDEMIČNA DRUŽBA  Ljubljana, 24. in 25. September  PROCESI ‘SIDRANJA’ IN ‘SIDRIŠČA’ PRISELJENIH MLADOSTNIKOV V SLOVENIJI </vt:lpstr>
      <vt:lpstr>uvod</vt:lpstr>
      <vt:lpstr>metodologija</vt:lpstr>
      <vt:lpstr>metodologija</vt:lpstr>
      <vt:lpstr>SIDRIŠČA PRISELJENIH OTROK IN MLADOSTNIKOV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zaključek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SLOVENSKO SOCIOLOŠKO SREČANJA 2021  PANDEMIČNA DRUŽBA  Ljubljana, 24. in 25. September  PROCESI ‘SIDRANJA’ IN ‘SIDRIŠČA’ PRISELJENIH MLADOSTNIKOV V SLOVENIJI </dc:title>
  <dc:creator>Mateja Sedmak</dc:creator>
  <cp:lastModifiedBy>Mateja Sedmak</cp:lastModifiedBy>
  <cp:revision>39</cp:revision>
  <dcterms:created xsi:type="dcterms:W3CDTF">2021-09-20T10:29:04Z</dcterms:created>
  <dcterms:modified xsi:type="dcterms:W3CDTF">2021-09-25T06:51:08Z</dcterms:modified>
</cp:coreProperties>
</file>