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6" r:id="rId7"/>
    <p:sldId id="270" r:id="rId8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BCDF2-C162-4C28-9F74-BABE5BCE2CF8}" v="13" dt="2021-09-21T07:28:21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7513" autoAdjust="0"/>
  </p:normalViewPr>
  <p:slideViewPr>
    <p:cSldViewPr snapToGrid="0" snapToObjects="1">
      <p:cViewPr>
        <p:scale>
          <a:sx n="60" d="100"/>
          <a:sy n="60" d="100"/>
        </p:scale>
        <p:origin x="13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4FED-2A4D-4B4A-9458-CAE2D1655D03}" type="datetimeFigureOut">
              <a:rPr lang="sl-SI" smtClean="0"/>
              <a:t>21. 09. 2021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57C54-CC90-4820-8EAE-B26FC6B6B2E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55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57C54-CC90-4820-8EAE-B26FC6B6B2E0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9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755D-D595-3645-8CF3-4C690A65B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128F5-FDF5-DB4E-9AA9-7773D7697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A61F-F72B-4ABF-8BFE-60E9AB0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1073-A88C-4C04-AEE2-40E54DF2655A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4865-229E-4C57-83AA-673276A3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0A30-D874-40BD-80F7-44107393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9037-D08E-4010-822A-610CD706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E861-D2AA-7546-8C51-09DA0296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D345F-2EDA-D849-8AF2-0D4D17782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6545E-EA1E-495F-ADCD-5562D197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89B7-10FB-4023-8B2E-4D21B9218338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12AF-8F5C-4AC4-B50D-2E33D470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773A-36B5-4504-ADE8-57C41BB8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F21B-2D4D-496A-92EE-2B3F4A07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F3768-2E3F-7140-9F1C-CB85094C8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A7EA0-EB1C-6348-9546-1A2C3E53A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2312-C91C-49BC-AB2F-E1044150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797C-B8F2-42C5-AD8E-6AF3C72F20E4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6F399-025E-45DE-9421-63684526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81E2-F359-4FD2-8EAA-42E8CBA5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C069-E9A8-4B1F-8729-63E5A8D0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F081-CC23-D041-A16B-68B125F6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574C-CE96-EA4D-89E2-9B7DC55A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0381F-EE38-47F5-8AD3-FD64674D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554F-E4A2-4B3F-B1BB-93CC298E4375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95F33-46D7-4377-861D-C0995E01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337A-2804-496A-B24B-49C494EF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1D02-B028-40EB-A5A7-0FA1194F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DA5D-4609-3043-ADA3-1A399FBE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A443D-E134-0B4C-A828-6447DF6E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E9794-F641-4086-9320-C214D691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BD8B-BA9B-4DB5-BB8C-37359E83BBFF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95C4-BF0E-4CC3-BCFF-90CF849C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03EB-2ADE-4732-8F06-F4C448E9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016F-786D-434E-A979-471C61F4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AE2A-C6D3-E24C-9F1F-FA93B7B8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337C-38E6-AF4D-80E1-D5FD26EAF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21EDE-9C0C-0244-8AE9-7C32F099E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1869F-AF6F-43F3-AA50-82419627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6037-B5A8-44C4-95A6-B41FD4CF2EB0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51D14-3D80-4FDB-A63A-6EA2AD67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E31BD8-D960-4280-9BB3-44085636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A0A4-0FB5-4740-B7BA-E1ED5B1D4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CEAC-4A60-D347-893B-9046FC1E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3BDFE-FEB2-EB45-B5C4-BA832B9CE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C0FD6-69DD-1F4A-86B1-7E1C369EC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42F21-AD71-B340-958C-EBBA6CFE3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532A7-F478-564F-A5E3-16E18C486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555BEF-0648-4032-8B62-1CA80639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AFAB-DAF6-4807-8E5E-BA6F7D0C6E75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EAC565-FA15-46E9-8C6C-6198B70C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2E009B-5AF7-43BA-9F3C-DB351A88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4F64-7054-435D-AA4E-FF95AED91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7B91-A2B9-4545-BD7C-130D8909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DCC246-2418-45F9-BA9F-15B210E7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65CE-2479-40D9-82AD-C76C878D23E2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63B3CD-AB06-451E-97FA-2B28F817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A4B36A-DD83-40BC-9146-EC25777A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D31-D94C-460C-95AB-636269C3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F0914-194A-4A6D-9D7C-1A99FB0C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CE58-3419-4AB9-BF91-8F162280A8BF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44B398-CCF8-47E0-88A4-946A5597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A59E96-681E-4BFC-B473-95882540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0E48-798C-4B6C-88FA-6EACDEE7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6B57-74D4-604F-9AFC-C5855D3C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211A-B8FC-FF42-B723-15E10491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88DBE-FED9-6140-B9EA-8C5398273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2BA62-DF49-477D-8970-13CC8AE0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0E47-FBF3-4C67-9953-A32A0A9D55F6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D33E2-5B4D-4E53-B2C8-146DD226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F8A953-0A05-48AD-AEE1-52EB603F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1A22-0163-4366-AEB0-C9D057B9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A70A-F7C0-FF41-8389-403F8CF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FDD37-C244-ED45-90BF-84CAF04A9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7BB5B-17DC-AE4A-AF6B-FEF1FA804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C326B-6828-453E-8871-BC4F372D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5119-37F7-46DC-AF40-E9AA65E184A0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AB8502-1838-4EE1-BDCD-AC062541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44B1CC-7974-4958-82E5-F1AF336A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B543-693C-475B-9985-B3EDD73A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EB484A-FEAB-485B-9575-4BB0E881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E990AC-6334-41FA-8DDE-875D6B375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 za urejanje slogov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A2CFB-EC3D-5540-830F-CD5CADD2C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34D70-CA05-4ABC-88B1-D5DDD7DFFFC6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7BD36-066D-6E40-966F-ED958D392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FAC6-D9A6-A446-9B44-0C1CEECFB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88C932-B83F-4A05-87EE-3B7B3AC02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ducation/Helping-immigrant-students-to-succeed-at-school-and-beyond.pdf" TargetMode="External"/><Relationship Id="rId2" Type="http://schemas.openxmlformats.org/officeDocument/2006/relationships/hyperlink" Target="https://www.researchg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09B509FE-D4B7-492C-AA05-8C71728B10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Šolanje na daljavo v času </a:t>
            </a:r>
            <a:b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pandemije COVID-19: </a:t>
            </a:r>
            <a:b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izkušnje priseljenih učencev in dijakov </a:t>
            </a:r>
            <a:b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v Sloveniji</a:t>
            </a:r>
            <a:endParaRPr lang="en-US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162BC6A0-4F07-4995-8409-CDD048FE73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06812"/>
            <a:ext cx="9144000" cy="1550987"/>
          </a:xfrm>
        </p:spPr>
        <p:txBody>
          <a:bodyPr/>
          <a:lstStyle/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Barbara Gornik, Lucija Dežan, 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mag. Zorana </a:t>
            </a:r>
            <a:r>
              <a:rPr lang="sl-SI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Medarić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dr. Mateja Sedmak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6">
            <a:extLst>
              <a:ext uri="{FF2B5EF4-FFF2-40B4-BE49-F238E27FC236}">
                <a16:creationId xmlns:a16="http://schemas.microsoft.com/office/drawing/2014/main" id="{F88D8CC7-FD3A-44E7-AEFF-B5A73B30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" y="0"/>
            <a:ext cx="122078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C68BB8A9-8E51-4DCD-A9B7-261C13B1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3" y="5589588"/>
            <a:ext cx="28797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extLst>
              <a:ext uri="{FF2B5EF4-FFF2-40B4-BE49-F238E27FC236}">
                <a16:creationId xmlns:a16="http://schemas.microsoft.com/office/drawing/2014/main" id="{9C2208E4-B568-4F54-A074-B2427F23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7263"/>
            <a:ext cx="12207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pring School 2019">
            <a:extLst>
              <a:ext uri="{FF2B5EF4-FFF2-40B4-BE49-F238E27FC236}">
                <a16:creationId xmlns:a16="http://schemas.microsoft.com/office/drawing/2014/main" id="{7AAC72F2-FF07-44E0-8405-067B62E9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85" y="5735637"/>
            <a:ext cx="1478106" cy="8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22B0EA05-70E7-4315-A57C-B63866E3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6345" y="281119"/>
            <a:ext cx="8528050" cy="1460500"/>
          </a:xfrm>
        </p:spPr>
        <p:txBody>
          <a:bodyPr/>
          <a:lstStyle/>
          <a:p>
            <a:pPr algn="r"/>
            <a:r>
              <a:rPr lang="sl-SI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„Zapiranje šol je poslabšalo že tako neenak položaj priseljenih otrok, ad hoc ukrepi pa so zaobšli njihove specifične potrebe.“</a:t>
            </a:r>
            <a:endParaRPr lang="en-US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04576E11-9D70-4CB5-9333-059EF950A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94670"/>
            <a:ext cx="10515600" cy="2611076"/>
          </a:xfrm>
        </p:spPr>
        <p:txBody>
          <a:bodyPr/>
          <a:lstStyle/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Družbena neenakost priseljenih učencev in dijakov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COVID-19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in zaprtje šol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Metodologija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Rezultati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Kaj pa zdaj?</a:t>
            </a: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sz="2000" b="1" dirty="0">
                <a:solidFill>
                  <a:schemeClr val="accent2"/>
                </a:solidFill>
                <a:latin typeface="Aller" panose="02000503030000020004" pitchFamily="2" charset="-18"/>
              </a:rPr>
              <a:t>družbena neenakost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– neenake možnosti, ki izhajajo iz posameznikovega razreda, religijske pripadnosti, etničnosti, starosti, spola in spolne usmerjenosti ipd.</a:t>
            </a:r>
          </a:p>
          <a:p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2000" b="1" dirty="0">
                <a:solidFill>
                  <a:schemeClr val="accent2"/>
                </a:solidFill>
                <a:latin typeface="Aller" panose="02000503030000020004" pitchFamily="2" charset="-18"/>
              </a:rPr>
              <a:t>šolanje na daljavo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– poučevanje na daljavo v času izrednih razmer</a:t>
            </a: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id="{DC329396-BE3C-4D1E-AE03-7CA09591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838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402FB423-3411-4A1B-B539-F65780DB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914400"/>
            <a:ext cx="838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>
            <a:extLst>
              <a:ext uri="{FF2B5EF4-FFF2-40B4-BE49-F238E27FC236}">
                <a16:creationId xmlns:a16="http://schemas.microsoft.com/office/drawing/2014/main" id="{4F0AF9A2-8DE5-4890-8096-F5D1C0A9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657850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log Arhiva družboslovnih podatkov » covid-19">
            <a:extLst>
              <a:ext uri="{FF2B5EF4-FFF2-40B4-BE49-F238E27FC236}">
                <a16:creationId xmlns:a16="http://schemas.microsoft.com/office/drawing/2014/main" id="{8CDE82D4-3072-499E-8E4D-E7D4F181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85" y="2225946"/>
            <a:ext cx="3743729" cy="20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4D831C77-6319-43D5-B744-DD6E5B58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Družbena neenakost priseljenih </a:t>
            </a:r>
            <a:b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r>
              <a:rPr lang="sl-SI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otrok in mladih</a:t>
            </a:r>
            <a:b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endParaRPr lang="en-GB" altLang="en-US" dirty="0">
              <a:latin typeface="Aller" panose="02000503030000020004" pitchFamily="2" charset="-18"/>
            </a:endParaRP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7B9C08E-C853-4522-815B-862CBC863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3697288"/>
          </a:xfrm>
        </p:spPr>
        <p:txBody>
          <a:bodyPr/>
          <a:lstStyle/>
          <a:p>
            <a:r>
              <a:rPr lang="sl-SI" altLang="en-US" b="1" dirty="0">
                <a:solidFill>
                  <a:schemeClr val="accent2"/>
                </a:solidFill>
                <a:latin typeface="Aller" panose="02000503030000020004" pitchFamily="2" charset="-18"/>
              </a:rPr>
              <a:t>socialna neenakost v izobraževanju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– zgodnji osip, nižji učni dosežki, vpisovanje v manj zahtevne programe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(</a:t>
            </a:r>
            <a:r>
              <a:rPr lang="sl-SI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Huttova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et </a:t>
            </a:r>
            <a:r>
              <a:rPr lang="sl-SI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al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. 2010; OECD 2015)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razkorak </a:t>
            </a:r>
            <a:r>
              <a:rPr lang="sl-SI" altLang="en-US" b="1" dirty="0">
                <a:solidFill>
                  <a:schemeClr val="accent2"/>
                </a:solidFill>
                <a:latin typeface="Aller" panose="02000503030000020004" pitchFamily="2" charset="-18"/>
              </a:rPr>
              <a:t>v digitalni pismenosti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med priseljenimi in lokalnimi učenci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(</a:t>
            </a:r>
            <a:r>
              <a:rPr lang="sl-SI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Colucci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2017; Moore et </a:t>
            </a:r>
            <a:r>
              <a:rPr lang="sl-SI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al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. 2018)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učinkovita uporaba digitalnih orodij pomembno vpliva na šolsko uspešnost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(</a:t>
            </a:r>
            <a:r>
              <a:rPr lang="sl-SI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Aswhati&amp;Haneefa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2015)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vloga družine (SES)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upoštevanje </a:t>
            </a:r>
            <a:r>
              <a:rPr lang="sl-SI" altLang="en-US" b="1" dirty="0" err="1">
                <a:solidFill>
                  <a:schemeClr val="accent2"/>
                </a:solidFill>
                <a:latin typeface="Aller" panose="02000503030000020004" pitchFamily="2" charset="-18"/>
              </a:rPr>
              <a:t>intersekcionalnosti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ter </a:t>
            </a:r>
            <a:r>
              <a:rPr lang="sl-SI" altLang="en-US" b="1" dirty="0">
                <a:solidFill>
                  <a:schemeClr val="accent2"/>
                </a:solidFill>
                <a:latin typeface="Aller" panose="02000503030000020004" pitchFamily="2" charset="-18"/>
              </a:rPr>
              <a:t>heterogenosti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skupine (npr. dolžina bivanja, status, kulturno ozadje, starost, znanje jezika)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AA25-B7CC-421F-9D7D-246C07D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657850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4D831C77-6319-43D5-B744-DD6E5B58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Met</a:t>
            </a:r>
            <a:r>
              <a:rPr lang="sl-SI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odologija</a:t>
            </a:r>
            <a:b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endParaRPr lang="en-GB" altLang="en-US" dirty="0">
              <a:latin typeface="Aller" panose="02000503030000020004" pitchFamily="2" charset="-18"/>
            </a:endParaRP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7B9C08E-C853-4522-815B-862CBC863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3697288"/>
          </a:xfrm>
        </p:spPr>
        <p:txBody>
          <a:bodyPr/>
          <a:lstStyle/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1. val epidemije (zaprtje šol: 16. 3. 2020)</a:t>
            </a: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6 </a:t>
            </a:r>
            <a:r>
              <a:rPr lang="en-GB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interv</a:t>
            </a:r>
            <a:r>
              <a:rPr lang="sl-SI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jujev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z učiteljicami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(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april - oktober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2020)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– 2 OŠ in 4 SŠ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30</a:t>
            </a:r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intervjujev z učenci in dijaki 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5 fokusnih skupin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AA25-B7CC-421F-9D7D-246C07D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657850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esni zaviti oklepaj 1">
            <a:extLst>
              <a:ext uri="{FF2B5EF4-FFF2-40B4-BE49-F238E27FC236}">
                <a16:creationId xmlns:a16="http://schemas.microsoft.com/office/drawing/2014/main" id="{599709DD-7249-431D-9878-75275E8DF3FD}"/>
              </a:ext>
            </a:extLst>
          </p:cNvPr>
          <p:cNvSpPr/>
          <p:nvPr/>
        </p:nvSpPr>
        <p:spPr>
          <a:xfrm>
            <a:off x="5825410" y="3329202"/>
            <a:ext cx="781235" cy="719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9DC2C08-FA2F-4E34-A05E-0035B7C099FB}"/>
              </a:ext>
            </a:extLst>
          </p:cNvPr>
          <p:cNvSpPr txBox="1"/>
          <p:nvPr/>
        </p:nvSpPr>
        <p:spPr>
          <a:xfrm>
            <a:off x="6751153" y="3378461"/>
            <a:ext cx="445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</a:rPr>
              <a:t>september – oktober 2020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0654DB-4EE0-4463-8027-AEF7BE91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77766"/>
            <a:ext cx="3008841" cy="22204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971DC0-FAE7-4895-AB71-6EDF18DF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89" y="4488671"/>
            <a:ext cx="3858913" cy="157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61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4D831C77-6319-43D5-B744-DD6E5B58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Rezultati</a:t>
            </a:r>
            <a:b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endParaRPr lang="en-GB" altLang="en-US" dirty="0">
              <a:latin typeface="Aller" panose="02000503030000020004" pitchFamily="2" charset="-18"/>
            </a:endParaRP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7B9C08E-C853-4522-815B-862CBC863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690688"/>
            <a:ext cx="10766367" cy="3697288"/>
          </a:xfrm>
        </p:spPr>
        <p:txBody>
          <a:bodyPr/>
          <a:lstStyle/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začetno obdobje: zmeda, preobremenjenost infrastrukture, pomanjkljiva navodila MIZŠ </a:t>
            </a:r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 razlike med šolami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dva ključna izziva učiteljev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prekinitev obstoječih integracijskih ukrepov 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neustreznost prostorov in opreme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omejena digitalna pismenost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odlašanje z delom in upad motivacije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  <a:sym typeface="Wingdings" panose="05000000000000000000" pitchFamily="2" charset="2"/>
              </a:rPr>
              <a:t>pomanjkljiva podpora staršev</a:t>
            </a:r>
          </a:p>
          <a:p>
            <a:pPr marL="0" indent="0">
              <a:buNone/>
            </a:pPr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  <a:sym typeface="Wingdings" panose="05000000000000000000" pitchFamily="2" charset="2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  <a:sym typeface="Wingdings" panose="05000000000000000000" pitchFamily="2" charset="2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  <a:sym typeface="Wingdings" panose="05000000000000000000" pitchFamily="2" charset="2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pPr marL="0" indent="0">
              <a:buNone/>
            </a:pPr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pPr marL="0" indent="0">
              <a:buNone/>
            </a:pPr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AA25-B7CC-421F-9D7D-246C07D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657850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6878744-D29C-4AC6-B786-0060B98F6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275" r="6153" b="2741"/>
          <a:stretch/>
        </p:blipFill>
        <p:spPr>
          <a:xfrm>
            <a:off x="9240914" y="2334052"/>
            <a:ext cx="2112886" cy="26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4D831C77-6319-43D5-B744-DD6E5B58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Kaj pa zdaj?</a:t>
            </a:r>
            <a:b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endParaRPr lang="en-GB" altLang="en-US" dirty="0">
              <a:latin typeface="Aller" panose="02000503030000020004" pitchFamily="2" charset="-18"/>
            </a:endParaRP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7B9C08E-C853-4522-815B-862CBC863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336" y="1690688"/>
            <a:ext cx="10652464" cy="2144766"/>
          </a:xfrm>
          <a:ln w="57150"/>
        </p:spPr>
        <p:txBody>
          <a:bodyPr/>
          <a:lstStyle/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medkulturna pedagogika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individualizirani izobraževalni načrti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večjezična navodila</a:t>
            </a:r>
          </a:p>
          <a:p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tečaji povezani z digitalno pismenostjo</a:t>
            </a:r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AA25-B7CC-421F-9D7D-246C07D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935662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AD48CDC-1516-4B04-BF40-28FEBFCE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36" y="3931994"/>
            <a:ext cx="6428912" cy="16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4D831C77-6319-43D5-B744-DD6E5B584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890" y="38626"/>
            <a:ext cx="10515600" cy="1325563"/>
          </a:xfrm>
        </p:spPr>
        <p:txBody>
          <a:bodyPr/>
          <a:lstStyle/>
          <a:p>
            <a:pPr algn="ctr"/>
            <a: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Seznam literature</a:t>
            </a:r>
            <a:br>
              <a:rPr lang="sl-SI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</a:br>
            <a:endParaRPr lang="en-GB" altLang="en-US" dirty="0">
              <a:latin typeface="Aller" panose="02000503030000020004" pitchFamily="2" charset="-18"/>
            </a:endParaRP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7B9C08E-C853-4522-815B-862CBC863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3890" y="1043758"/>
            <a:ext cx="10652464" cy="4450053"/>
          </a:xfrm>
          <a:ln w="57150"/>
        </p:spPr>
        <p:txBody>
          <a:bodyPr/>
          <a:lstStyle/>
          <a:p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Aswathi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, Parameswaran, and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Haneefa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, Mohamed K. (2015): Bridging the Digital Divide Among Students. Journal of Knowledge &amp; Communication Management, V (1): 42 – 52.</a:t>
            </a:r>
            <a:endParaRPr lang="sl-SI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/>
            </a:endParaRPr>
          </a:p>
          <a:p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Colucci, Elizabeth et al. (2017): Free Digital Learning Opportunities for Migrants and Refugees: An Analysis of Current Initiatives and Recommendations for their Further Use. Luxembourg: Publications Office of the European Union.</a:t>
            </a:r>
            <a:endParaRPr lang="sl-SI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Huttova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, Jana, et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al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. (2010):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The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Education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of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Migrant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Children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: An NGO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Guide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to EU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Policies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and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Actions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. New York: Open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Society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 </a:t>
            </a:r>
            <a:r>
              <a:rPr lang="sl-SI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Foundations</a:t>
            </a:r>
            <a:r>
              <a:rPr lang="sl-SI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-18"/>
              </a:rPr>
              <a:t>. Dostopno na: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https://www.opensocietyfoundations.org/sites/default/files/education-migrant-children-20101130.pdf (27. 09. 2020).</a:t>
            </a:r>
            <a:endParaRPr lang="sl-SI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ler" panose="02000503030000020004"/>
                <a:ea typeface="Times New Roman" panose="02020603050405020304" pitchFamily="18" charset="0"/>
              </a:rPr>
              <a:t>Moore,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ler" panose="02000503030000020004"/>
                <a:ea typeface="Times New Roman" panose="02020603050405020304" pitchFamily="18" charset="0"/>
              </a:rPr>
              <a:t>Raeal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ler" panose="02000503030000020004"/>
                <a:ea typeface="Times New Roman" panose="02020603050405020304" pitchFamily="18" charset="0"/>
              </a:rPr>
              <a:t> et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ler" panose="02000503030000020004"/>
                <a:ea typeface="Times New Roman" panose="02020603050405020304" pitchFamily="18" charset="0"/>
              </a:rPr>
              <a:t>al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ller" panose="02000503030000020004"/>
                <a:ea typeface="Times New Roman" panose="02020603050405020304" pitchFamily="18" charset="0"/>
              </a:rPr>
              <a:t>. 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(2018):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The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Digital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Divide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and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Educational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Equity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: A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Look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at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Students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with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Very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Limited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Access to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Electronic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Devices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at Home.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Insights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in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Education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and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Work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. Center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for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Equity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in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Learning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. Dostopno prek:  </a:t>
            </a:r>
            <a:r>
              <a:rPr lang="en-GB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 net/publication/337991148_The_Digital_Divide_and_Educational_Equity_A_Look_at_Students_with_Very_Limited_Access_to_Electronic_Devices_at_Home</a:t>
            </a:r>
            <a:r>
              <a:rPr lang="sl-SI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(04. 10. 2020).</a:t>
            </a:r>
            <a:endParaRPr lang="sl-SI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ller" panose="02000503030000020004"/>
              <a:ea typeface="Times New Roman" panose="02020603050405020304" pitchFamily="18" charset="0"/>
            </a:endParaRPr>
          </a:p>
          <a:p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OECD (2015):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Helping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Immigrant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Students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to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Succeed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at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School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–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and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 </a:t>
            </a:r>
            <a:r>
              <a:rPr 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Beyond</a:t>
            </a:r>
            <a:r>
              <a:rPr lang="sl-SI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/>
                <a:ea typeface="Times New Roman" panose="02020603050405020304" pitchFamily="18" charset="0"/>
              </a:rPr>
              <a:t>. Dostopno prek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https://www.oecd.org/education/Helping-immigrant-students-to-succeed-at-school-and-beyond.pdf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(24. 10. 2020).</a:t>
            </a:r>
            <a:endParaRPr lang="sl-SI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ller" panose="02000503030000020004"/>
              <a:ea typeface="Times New Roman" panose="02020603050405020304" pitchFamily="18" charset="0"/>
            </a:endParaRPr>
          </a:p>
          <a:p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pPr marL="0" indent="0">
              <a:buNone/>
            </a:pPr>
            <a:endParaRPr lang="sl-SI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  <a:p>
            <a:endParaRPr lang="sl-SI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-18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2C04AA25-B7CC-421F-9D7D-246C07DF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5935662"/>
            <a:ext cx="2406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2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eate2019" id="{CCF1BFD9-B871-9744-A8BB-79C615A53FF7}" vid="{2342EC4B-B724-5445-B918-AD90B35F0FB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585</Words>
  <Application>Microsoft Office PowerPoint</Application>
  <PresentationFormat>Širokozaslonsko</PresentationFormat>
  <Paragraphs>55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Aller</vt:lpstr>
      <vt:lpstr>Arial</vt:lpstr>
      <vt:lpstr>Calibri</vt:lpstr>
      <vt:lpstr>Calibri Light</vt:lpstr>
      <vt:lpstr>Times New Roman</vt:lpstr>
      <vt:lpstr>Officeova tema</vt:lpstr>
      <vt:lpstr>Šolanje na daljavo v času  pandemije COVID-19:  izkušnje priseljenih učencev in dijakov  v Sloveniji</vt:lpstr>
      <vt:lpstr>„Zapiranje šol je poslabšalo že tako neenak položaj priseljenih otrok, ad hoc ukrepi pa so zaobšli njihove specifične potrebe.“</vt:lpstr>
      <vt:lpstr>Družbena neenakost priseljenih  otrok in mladih </vt:lpstr>
      <vt:lpstr>Metodologija </vt:lpstr>
      <vt:lpstr>Rezultati </vt:lpstr>
      <vt:lpstr>Kaj pa zdaj? </vt:lpstr>
      <vt:lpstr>Seznam literature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 Gornik</dc:creator>
  <cp:lastModifiedBy>Lucija Dežan</cp:lastModifiedBy>
  <cp:revision>25</cp:revision>
  <dcterms:created xsi:type="dcterms:W3CDTF">2019-03-28T12:29:31Z</dcterms:created>
  <dcterms:modified xsi:type="dcterms:W3CDTF">2021-09-21T07:40:16Z</dcterms:modified>
</cp:coreProperties>
</file>