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264" r:id="rId3"/>
    <p:sldId id="282" r:id="rId4"/>
    <p:sldId id="284" r:id="rId5"/>
    <p:sldId id="281" r:id="rId6"/>
    <p:sldId id="285" r:id="rId7"/>
    <p:sldId id="266" r:id="rId8"/>
    <p:sldId id="286" r:id="rId9"/>
    <p:sldId id="287" r:id="rId10"/>
    <p:sldId id="288" r:id="rId11"/>
    <p:sldId id="289" r:id="rId12"/>
    <p:sldId id="267" r:id="rId13"/>
    <p:sldId id="290" r:id="rId14"/>
    <p:sldId id="270" r:id="rId15"/>
    <p:sldId id="271" r:id="rId16"/>
    <p:sldId id="272" r:id="rId17"/>
    <p:sldId id="273" r:id="rId18"/>
    <p:sldId id="274" r:id="rId19"/>
    <p:sldId id="275" r:id="rId20"/>
    <p:sldId id="269" r:id="rId21"/>
    <p:sldId id="278" r:id="rId22"/>
    <p:sldId id="291" r:id="rId23"/>
    <p:sldId id="279" r:id="rId24"/>
  </p:sldIdLst>
  <p:sldSz cx="12192000" cy="6858000"/>
  <p:notesSz cx="6858000" cy="9144000"/>
  <p:defaultTextStyle>
    <a:defPPr>
      <a:defRPr lang="en-GB"/>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521415D9-36F7-43E2-AB2F-B90AF26B5E84}">
      <p14:sectionLst xmlns:p14="http://schemas.microsoft.com/office/powerpoint/2010/main">
        <p14:section name="Privzeti razdelek" id="{0C9DE60F-054B-49E5-8CAB-EB2FE4154483}">
          <p14:sldIdLst>
            <p14:sldId id="256"/>
            <p14:sldId id="264"/>
            <p14:sldId id="282"/>
            <p14:sldId id="284"/>
            <p14:sldId id="281"/>
            <p14:sldId id="285"/>
            <p14:sldId id="266"/>
            <p14:sldId id="286"/>
            <p14:sldId id="287"/>
            <p14:sldId id="288"/>
            <p14:sldId id="289"/>
            <p14:sldId id="267"/>
            <p14:sldId id="290"/>
            <p14:sldId id="270"/>
          </p14:sldIdLst>
        </p14:section>
        <p14:section name="Odsek brez naslova" id="{A791CEB2-283B-465D-85F2-67D957D1F66C}">
          <p14:sldIdLst>
            <p14:sldId id="271"/>
            <p14:sldId id="272"/>
          </p14:sldIdLst>
        </p14:section>
        <p14:section name="Odsek brez naslova" id="{415CC59E-8689-4B54-B453-6C3B693D88A0}">
          <p14:sldIdLst>
            <p14:sldId id="273"/>
            <p14:sldId id="274"/>
            <p14:sldId id="275"/>
            <p14:sldId id="269"/>
            <p14:sldId id="278"/>
            <p14:sldId id="291"/>
            <p14:sldId id="27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47"/>
    <p:restoredTop sz="94880" autoAdjust="0"/>
  </p:normalViewPr>
  <p:slideViewPr>
    <p:cSldViewPr snapToGrid="0" snapToObjects="1">
      <p:cViewPr varScale="1">
        <p:scale>
          <a:sx n="79" d="100"/>
          <a:sy n="79" d="100"/>
        </p:scale>
        <p:origin x="653" y="1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S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95BDFD-B05D-3B43-9E4A-28404AF4DDC8}" type="datetimeFigureOut">
              <a:rPr lang="en-SI" smtClean="0"/>
              <a:t>11/22/2021</a:t>
            </a:fld>
            <a:endParaRPr lang="en-S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S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S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D4DA77-BCA9-5F40-9EAC-A58C78C8C888}" type="slidenum">
              <a:rPr lang="en-SI" smtClean="0"/>
              <a:t>‹#›</a:t>
            </a:fld>
            <a:endParaRPr lang="en-SI"/>
          </a:p>
        </p:txBody>
      </p:sp>
    </p:spTree>
    <p:extLst>
      <p:ext uri="{BB962C8B-B14F-4D97-AF65-F5344CB8AC3E}">
        <p14:creationId xmlns:p14="http://schemas.microsoft.com/office/powerpoint/2010/main" val="894957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I" dirty="0"/>
          </a:p>
        </p:txBody>
      </p:sp>
      <p:sp>
        <p:nvSpPr>
          <p:cNvPr id="4" name="Slide Number Placeholder 3"/>
          <p:cNvSpPr>
            <a:spLocks noGrp="1"/>
          </p:cNvSpPr>
          <p:nvPr>
            <p:ph type="sldNum" sz="quarter" idx="5"/>
          </p:nvPr>
        </p:nvSpPr>
        <p:spPr/>
        <p:txBody>
          <a:bodyPr/>
          <a:lstStyle/>
          <a:p>
            <a:fld id="{60D4DA77-BCA9-5F40-9EAC-A58C78C8C888}" type="slidenum">
              <a:rPr lang="en-SI" smtClean="0"/>
              <a:t>5</a:t>
            </a:fld>
            <a:endParaRPr lang="en-SI"/>
          </a:p>
        </p:txBody>
      </p:sp>
    </p:spTree>
    <p:extLst>
      <p:ext uri="{BB962C8B-B14F-4D97-AF65-F5344CB8AC3E}">
        <p14:creationId xmlns:p14="http://schemas.microsoft.com/office/powerpoint/2010/main" val="514015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I" dirty="0"/>
          </a:p>
        </p:txBody>
      </p:sp>
      <p:sp>
        <p:nvSpPr>
          <p:cNvPr id="4" name="Slide Number Placeholder 3"/>
          <p:cNvSpPr>
            <a:spLocks noGrp="1"/>
          </p:cNvSpPr>
          <p:nvPr>
            <p:ph type="sldNum" sz="quarter" idx="5"/>
          </p:nvPr>
        </p:nvSpPr>
        <p:spPr/>
        <p:txBody>
          <a:bodyPr/>
          <a:lstStyle/>
          <a:p>
            <a:fld id="{60D4DA77-BCA9-5F40-9EAC-A58C78C8C888}" type="slidenum">
              <a:rPr lang="en-SI" smtClean="0"/>
              <a:t>21</a:t>
            </a:fld>
            <a:endParaRPr lang="en-SI"/>
          </a:p>
        </p:txBody>
      </p:sp>
    </p:spTree>
    <p:extLst>
      <p:ext uri="{BB962C8B-B14F-4D97-AF65-F5344CB8AC3E}">
        <p14:creationId xmlns:p14="http://schemas.microsoft.com/office/powerpoint/2010/main" val="1283603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SI" dirty="0"/>
          </a:p>
        </p:txBody>
      </p:sp>
      <p:sp>
        <p:nvSpPr>
          <p:cNvPr id="4" name="Slide Number Placeholder 3"/>
          <p:cNvSpPr>
            <a:spLocks noGrp="1"/>
          </p:cNvSpPr>
          <p:nvPr>
            <p:ph type="sldNum" sz="quarter" idx="5"/>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60D4DA77-BCA9-5F40-9EAC-A58C78C8C888}" type="slidenum">
              <a:rPr kumimoji="0" lang="en-SI"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SI" sz="12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Tree>
    <p:extLst>
      <p:ext uri="{BB962C8B-B14F-4D97-AF65-F5344CB8AC3E}">
        <p14:creationId xmlns:p14="http://schemas.microsoft.com/office/powerpoint/2010/main" val="1149879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0755D-D595-3645-8CF3-4C690A65B6DB}"/>
              </a:ext>
            </a:extLst>
          </p:cNvPr>
          <p:cNvSpPr>
            <a:spLocks noGrp="1"/>
          </p:cNvSpPr>
          <p:nvPr>
            <p:ph type="ctrTitle"/>
          </p:nvPr>
        </p:nvSpPr>
        <p:spPr>
          <a:xfrm>
            <a:off x="1524000" y="1122363"/>
            <a:ext cx="9144000" cy="2387600"/>
          </a:xfrm>
        </p:spPr>
        <p:txBody>
          <a:bodyPr anchor="b"/>
          <a:lstStyle>
            <a:lvl1pPr algn="ctr">
              <a:defRPr sz="6000"/>
            </a:lvl1pPr>
          </a:lstStyle>
          <a:p>
            <a:r>
              <a:rPr lang="sl-SI"/>
              <a:t>Kliknite, če želite urediti slog naslova matrice</a:t>
            </a:r>
            <a:endParaRPr lang="en-US"/>
          </a:p>
        </p:txBody>
      </p:sp>
      <p:sp>
        <p:nvSpPr>
          <p:cNvPr id="3" name="Subtitle 2">
            <a:extLst>
              <a:ext uri="{FF2B5EF4-FFF2-40B4-BE49-F238E27FC236}">
                <a16:creationId xmlns:a16="http://schemas.microsoft.com/office/drawing/2014/main" id="{AC7128F5-FDF5-DB4E-9AA9-7773D76970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Kliknite, če želite urediti slog podnaslova matrice</a:t>
            </a:r>
            <a:endParaRPr lang="en-US"/>
          </a:p>
        </p:txBody>
      </p:sp>
      <p:sp>
        <p:nvSpPr>
          <p:cNvPr id="4" name="Date Placeholder 3">
            <a:extLst>
              <a:ext uri="{FF2B5EF4-FFF2-40B4-BE49-F238E27FC236}">
                <a16:creationId xmlns:a16="http://schemas.microsoft.com/office/drawing/2014/main" id="{1E06A61F-F72B-4ABF-8BFE-60E9AB091A2F}"/>
              </a:ext>
            </a:extLst>
          </p:cNvPr>
          <p:cNvSpPr>
            <a:spLocks noGrp="1"/>
          </p:cNvSpPr>
          <p:nvPr>
            <p:ph type="dt" sz="half" idx="10"/>
          </p:nvPr>
        </p:nvSpPr>
        <p:spPr/>
        <p:txBody>
          <a:bodyPr/>
          <a:lstStyle>
            <a:lvl1pPr>
              <a:defRPr/>
            </a:lvl1pPr>
          </a:lstStyle>
          <a:p>
            <a:pPr>
              <a:defRPr/>
            </a:pPr>
            <a:fld id="{A7691073-A88C-4C04-AEE2-40E54DF2655A}" type="datetimeFigureOut">
              <a:rPr lang="en-US"/>
              <a:pPr>
                <a:defRPr/>
              </a:pPr>
              <a:t>11/22/2021</a:t>
            </a:fld>
            <a:endParaRPr lang="en-US"/>
          </a:p>
        </p:txBody>
      </p:sp>
      <p:sp>
        <p:nvSpPr>
          <p:cNvPr id="5" name="Footer Placeholder 4">
            <a:extLst>
              <a:ext uri="{FF2B5EF4-FFF2-40B4-BE49-F238E27FC236}">
                <a16:creationId xmlns:a16="http://schemas.microsoft.com/office/drawing/2014/main" id="{FD784865-229E-4C57-83AA-673276A31FB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F1D0A30-D874-40BD-80F7-44107393CAA3}"/>
              </a:ext>
            </a:extLst>
          </p:cNvPr>
          <p:cNvSpPr>
            <a:spLocks noGrp="1"/>
          </p:cNvSpPr>
          <p:nvPr>
            <p:ph type="sldNum" sz="quarter" idx="12"/>
          </p:nvPr>
        </p:nvSpPr>
        <p:spPr/>
        <p:txBody>
          <a:bodyPr/>
          <a:lstStyle>
            <a:lvl1pPr>
              <a:defRPr/>
            </a:lvl1pPr>
          </a:lstStyle>
          <a:p>
            <a:pPr>
              <a:defRPr/>
            </a:pPr>
            <a:fld id="{EFC39037-D08E-4010-822A-610CD706C5EA}" type="slidenum">
              <a:rPr lang="en-US"/>
              <a:pPr>
                <a:defRPr/>
              </a:pPr>
              <a:t>‹#›</a:t>
            </a:fld>
            <a:endParaRPr lang="en-US"/>
          </a:p>
        </p:txBody>
      </p:sp>
    </p:spTree>
    <p:extLst>
      <p:ext uri="{BB962C8B-B14F-4D97-AF65-F5344CB8AC3E}">
        <p14:creationId xmlns:p14="http://schemas.microsoft.com/office/powerpoint/2010/main" val="3838356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DE861-D2AA-7546-8C51-09DA0296C4B0}"/>
              </a:ext>
            </a:extLst>
          </p:cNvPr>
          <p:cNvSpPr>
            <a:spLocks noGrp="1"/>
          </p:cNvSpPr>
          <p:nvPr>
            <p:ph type="title"/>
          </p:nvPr>
        </p:nvSpPr>
        <p:spPr/>
        <p:txBody>
          <a:bodyPr/>
          <a:lstStyle/>
          <a:p>
            <a:r>
              <a:rPr lang="sl-SI"/>
              <a:t>Kliknite, če želite urediti slog naslova matrice</a:t>
            </a:r>
            <a:endParaRPr lang="en-US"/>
          </a:p>
        </p:txBody>
      </p:sp>
      <p:sp>
        <p:nvSpPr>
          <p:cNvPr id="3" name="Vertical Text Placeholder 2">
            <a:extLst>
              <a:ext uri="{FF2B5EF4-FFF2-40B4-BE49-F238E27FC236}">
                <a16:creationId xmlns:a16="http://schemas.microsoft.com/office/drawing/2014/main" id="{8E4D345F-2EDA-D849-8AF2-0D4D17782BF3}"/>
              </a:ext>
            </a:extLst>
          </p:cNvPr>
          <p:cNvSpPr>
            <a:spLocks noGrp="1"/>
          </p:cNvSpPr>
          <p:nvPr>
            <p:ph type="body" orient="vert" idx="1"/>
          </p:nvPr>
        </p:nvSpPr>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Date Placeholder 3">
            <a:extLst>
              <a:ext uri="{FF2B5EF4-FFF2-40B4-BE49-F238E27FC236}">
                <a16:creationId xmlns:a16="http://schemas.microsoft.com/office/drawing/2014/main" id="{DE26545E-EA1E-495F-ADCD-5562D197D89F}"/>
              </a:ext>
            </a:extLst>
          </p:cNvPr>
          <p:cNvSpPr>
            <a:spLocks noGrp="1"/>
          </p:cNvSpPr>
          <p:nvPr>
            <p:ph type="dt" sz="half" idx="10"/>
          </p:nvPr>
        </p:nvSpPr>
        <p:spPr/>
        <p:txBody>
          <a:bodyPr/>
          <a:lstStyle>
            <a:lvl1pPr>
              <a:defRPr/>
            </a:lvl1pPr>
          </a:lstStyle>
          <a:p>
            <a:pPr>
              <a:defRPr/>
            </a:pPr>
            <a:fld id="{48FA89B7-10FB-4023-8B2E-4D21B9218338}" type="datetimeFigureOut">
              <a:rPr lang="en-US"/>
              <a:pPr>
                <a:defRPr/>
              </a:pPr>
              <a:t>11/22/2021</a:t>
            </a:fld>
            <a:endParaRPr lang="en-US"/>
          </a:p>
        </p:txBody>
      </p:sp>
      <p:sp>
        <p:nvSpPr>
          <p:cNvPr id="5" name="Footer Placeholder 4">
            <a:extLst>
              <a:ext uri="{FF2B5EF4-FFF2-40B4-BE49-F238E27FC236}">
                <a16:creationId xmlns:a16="http://schemas.microsoft.com/office/drawing/2014/main" id="{4AC112AF-8F5C-4AC4-B50D-2E33D470D87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173773A-36B5-4504-ADE8-57C41BB80541}"/>
              </a:ext>
            </a:extLst>
          </p:cNvPr>
          <p:cNvSpPr>
            <a:spLocks noGrp="1"/>
          </p:cNvSpPr>
          <p:nvPr>
            <p:ph type="sldNum" sz="quarter" idx="12"/>
          </p:nvPr>
        </p:nvSpPr>
        <p:spPr/>
        <p:txBody>
          <a:bodyPr/>
          <a:lstStyle>
            <a:lvl1pPr>
              <a:defRPr/>
            </a:lvl1pPr>
          </a:lstStyle>
          <a:p>
            <a:pPr>
              <a:defRPr/>
            </a:pPr>
            <a:fld id="{DAC3F21B-2D4D-496A-92EE-2B3F4A07E735}" type="slidenum">
              <a:rPr lang="en-US"/>
              <a:pPr>
                <a:defRPr/>
              </a:pPr>
              <a:t>‹#›</a:t>
            </a:fld>
            <a:endParaRPr lang="en-US"/>
          </a:p>
        </p:txBody>
      </p:sp>
    </p:spTree>
    <p:extLst>
      <p:ext uri="{BB962C8B-B14F-4D97-AF65-F5344CB8AC3E}">
        <p14:creationId xmlns:p14="http://schemas.microsoft.com/office/powerpoint/2010/main" val="2328309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4FF3768-2E3F-7140-9F1C-CB85094C8189}"/>
              </a:ext>
            </a:extLst>
          </p:cNvPr>
          <p:cNvSpPr>
            <a:spLocks noGrp="1"/>
          </p:cNvSpPr>
          <p:nvPr>
            <p:ph type="title" orient="vert"/>
          </p:nvPr>
        </p:nvSpPr>
        <p:spPr>
          <a:xfrm>
            <a:off x="8724900" y="365125"/>
            <a:ext cx="2628900" cy="5811838"/>
          </a:xfrm>
        </p:spPr>
        <p:txBody>
          <a:bodyPr vert="eaVert"/>
          <a:lstStyle/>
          <a:p>
            <a:r>
              <a:rPr lang="sl-SI"/>
              <a:t>Kliknite, če želite urediti slog naslova matrice</a:t>
            </a:r>
            <a:endParaRPr lang="en-US"/>
          </a:p>
        </p:txBody>
      </p:sp>
      <p:sp>
        <p:nvSpPr>
          <p:cNvPr id="3" name="Vertical Text Placeholder 2">
            <a:extLst>
              <a:ext uri="{FF2B5EF4-FFF2-40B4-BE49-F238E27FC236}">
                <a16:creationId xmlns:a16="http://schemas.microsoft.com/office/drawing/2014/main" id="{6E1A7EA0-EB1C-6348-9546-1A2C3E53AEC8}"/>
              </a:ext>
            </a:extLst>
          </p:cNvPr>
          <p:cNvSpPr>
            <a:spLocks noGrp="1"/>
          </p:cNvSpPr>
          <p:nvPr>
            <p:ph type="body" orient="vert" idx="1"/>
          </p:nvPr>
        </p:nvSpPr>
        <p:spPr>
          <a:xfrm>
            <a:off x="838200" y="365125"/>
            <a:ext cx="7734300" cy="5811838"/>
          </a:xfrm>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Date Placeholder 3">
            <a:extLst>
              <a:ext uri="{FF2B5EF4-FFF2-40B4-BE49-F238E27FC236}">
                <a16:creationId xmlns:a16="http://schemas.microsoft.com/office/drawing/2014/main" id="{02352312-C91C-49BC-AB2F-E1044150340F}"/>
              </a:ext>
            </a:extLst>
          </p:cNvPr>
          <p:cNvSpPr>
            <a:spLocks noGrp="1"/>
          </p:cNvSpPr>
          <p:nvPr>
            <p:ph type="dt" sz="half" idx="10"/>
          </p:nvPr>
        </p:nvSpPr>
        <p:spPr/>
        <p:txBody>
          <a:bodyPr/>
          <a:lstStyle>
            <a:lvl1pPr>
              <a:defRPr/>
            </a:lvl1pPr>
          </a:lstStyle>
          <a:p>
            <a:pPr>
              <a:defRPr/>
            </a:pPr>
            <a:fld id="{4358797C-B8F2-42C5-AD8E-6AF3C72F20E4}" type="datetimeFigureOut">
              <a:rPr lang="en-US"/>
              <a:pPr>
                <a:defRPr/>
              </a:pPr>
              <a:t>11/22/2021</a:t>
            </a:fld>
            <a:endParaRPr lang="en-US"/>
          </a:p>
        </p:txBody>
      </p:sp>
      <p:sp>
        <p:nvSpPr>
          <p:cNvPr id="5" name="Footer Placeholder 4">
            <a:extLst>
              <a:ext uri="{FF2B5EF4-FFF2-40B4-BE49-F238E27FC236}">
                <a16:creationId xmlns:a16="http://schemas.microsoft.com/office/drawing/2014/main" id="{84B6F399-025E-45DE-9421-63684526F46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A1A81E2-F359-4FD2-8EAA-42E8CBA501E5}"/>
              </a:ext>
            </a:extLst>
          </p:cNvPr>
          <p:cNvSpPr>
            <a:spLocks noGrp="1"/>
          </p:cNvSpPr>
          <p:nvPr>
            <p:ph type="sldNum" sz="quarter" idx="12"/>
          </p:nvPr>
        </p:nvSpPr>
        <p:spPr/>
        <p:txBody>
          <a:bodyPr/>
          <a:lstStyle>
            <a:lvl1pPr>
              <a:defRPr/>
            </a:lvl1pPr>
          </a:lstStyle>
          <a:p>
            <a:pPr>
              <a:defRPr/>
            </a:pPr>
            <a:fld id="{02ABC069-E9A8-4B1F-8729-63E5A8D00F9A}" type="slidenum">
              <a:rPr lang="en-US"/>
              <a:pPr>
                <a:defRPr/>
              </a:pPr>
              <a:t>‹#›</a:t>
            </a:fld>
            <a:endParaRPr lang="en-US"/>
          </a:p>
        </p:txBody>
      </p:sp>
    </p:spTree>
    <p:extLst>
      <p:ext uri="{BB962C8B-B14F-4D97-AF65-F5344CB8AC3E}">
        <p14:creationId xmlns:p14="http://schemas.microsoft.com/office/powerpoint/2010/main" val="825063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6F081-CC23-D041-A16B-68B125F651BE}"/>
              </a:ext>
            </a:extLst>
          </p:cNvPr>
          <p:cNvSpPr>
            <a:spLocks noGrp="1"/>
          </p:cNvSpPr>
          <p:nvPr>
            <p:ph type="title"/>
          </p:nvPr>
        </p:nvSpPr>
        <p:spPr/>
        <p:txBody>
          <a:bodyPr/>
          <a:lstStyle/>
          <a:p>
            <a:r>
              <a:rPr lang="sl-SI"/>
              <a:t>Kliknite, če želite urediti slog naslova matrice</a:t>
            </a:r>
            <a:endParaRPr lang="en-US"/>
          </a:p>
        </p:txBody>
      </p:sp>
      <p:sp>
        <p:nvSpPr>
          <p:cNvPr id="3" name="Content Placeholder 2">
            <a:extLst>
              <a:ext uri="{FF2B5EF4-FFF2-40B4-BE49-F238E27FC236}">
                <a16:creationId xmlns:a16="http://schemas.microsoft.com/office/drawing/2014/main" id="{6FA8574C-CE96-EA4D-89E2-9B7DC55AE1DC}"/>
              </a:ext>
            </a:extLst>
          </p:cNvPr>
          <p:cNvSpPr>
            <a:spLocks noGrp="1"/>
          </p:cNvSpPr>
          <p:nvPr>
            <p:ph idx="1"/>
          </p:nvPr>
        </p:nvSpPr>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Date Placeholder 3">
            <a:extLst>
              <a:ext uri="{FF2B5EF4-FFF2-40B4-BE49-F238E27FC236}">
                <a16:creationId xmlns:a16="http://schemas.microsoft.com/office/drawing/2014/main" id="{64E0381F-EE38-47F5-8AD3-FD64674D012F}"/>
              </a:ext>
            </a:extLst>
          </p:cNvPr>
          <p:cNvSpPr>
            <a:spLocks noGrp="1"/>
          </p:cNvSpPr>
          <p:nvPr>
            <p:ph type="dt" sz="half" idx="10"/>
          </p:nvPr>
        </p:nvSpPr>
        <p:spPr/>
        <p:txBody>
          <a:bodyPr/>
          <a:lstStyle>
            <a:lvl1pPr>
              <a:defRPr/>
            </a:lvl1pPr>
          </a:lstStyle>
          <a:p>
            <a:pPr>
              <a:defRPr/>
            </a:pPr>
            <a:fld id="{222A554F-E4A2-4B3F-B1BB-93CC298E4375}" type="datetimeFigureOut">
              <a:rPr lang="en-US"/>
              <a:pPr>
                <a:defRPr/>
              </a:pPr>
              <a:t>11/22/2021</a:t>
            </a:fld>
            <a:endParaRPr lang="en-US"/>
          </a:p>
        </p:txBody>
      </p:sp>
      <p:sp>
        <p:nvSpPr>
          <p:cNvPr id="5" name="Footer Placeholder 4">
            <a:extLst>
              <a:ext uri="{FF2B5EF4-FFF2-40B4-BE49-F238E27FC236}">
                <a16:creationId xmlns:a16="http://schemas.microsoft.com/office/drawing/2014/main" id="{AFA95F33-46D7-4377-861D-C0995E01886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0FE337A-2804-496A-B24B-49C494EF0392}"/>
              </a:ext>
            </a:extLst>
          </p:cNvPr>
          <p:cNvSpPr>
            <a:spLocks noGrp="1"/>
          </p:cNvSpPr>
          <p:nvPr>
            <p:ph type="sldNum" sz="quarter" idx="12"/>
          </p:nvPr>
        </p:nvSpPr>
        <p:spPr/>
        <p:txBody>
          <a:bodyPr/>
          <a:lstStyle>
            <a:lvl1pPr>
              <a:defRPr/>
            </a:lvl1pPr>
          </a:lstStyle>
          <a:p>
            <a:pPr>
              <a:defRPr/>
            </a:pPr>
            <a:fld id="{A06F1D02-B028-40EB-A5A7-0FA1194F7855}" type="slidenum">
              <a:rPr lang="en-US"/>
              <a:pPr>
                <a:defRPr/>
              </a:pPr>
              <a:t>‹#›</a:t>
            </a:fld>
            <a:endParaRPr lang="en-US"/>
          </a:p>
        </p:txBody>
      </p:sp>
    </p:spTree>
    <p:extLst>
      <p:ext uri="{BB962C8B-B14F-4D97-AF65-F5344CB8AC3E}">
        <p14:creationId xmlns:p14="http://schemas.microsoft.com/office/powerpoint/2010/main" val="3189696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2DA5D-4609-3043-ADA3-1A399FBE49E7}"/>
              </a:ext>
            </a:extLst>
          </p:cNvPr>
          <p:cNvSpPr>
            <a:spLocks noGrp="1"/>
          </p:cNvSpPr>
          <p:nvPr>
            <p:ph type="title"/>
          </p:nvPr>
        </p:nvSpPr>
        <p:spPr>
          <a:xfrm>
            <a:off x="831850" y="1709738"/>
            <a:ext cx="10515600" cy="2852737"/>
          </a:xfrm>
        </p:spPr>
        <p:txBody>
          <a:bodyPr anchor="b"/>
          <a:lstStyle>
            <a:lvl1pPr>
              <a:defRPr sz="6000"/>
            </a:lvl1pPr>
          </a:lstStyle>
          <a:p>
            <a:r>
              <a:rPr lang="sl-SI"/>
              <a:t>Kliknite, če želite urediti slog naslova matrice</a:t>
            </a:r>
            <a:endParaRPr lang="en-US"/>
          </a:p>
        </p:txBody>
      </p:sp>
      <p:sp>
        <p:nvSpPr>
          <p:cNvPr id="3" name="Text Placeholder 2">
            <a:extLst>
              <a:ext uri="{FF2B5EF4-FFF2-40B4-BE49-F238E27FC236}">
                <a16:creationId xmlns:a16="http://schemas.microsoft.com/office/drawing/2014/main" id="{7CAA443D-E134-0B4C-A828-6447DF6EF07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Kliknite za urejanje slogov besedila matrice</a:t>
            </a:r>
          </a:p>
        </p:txBody>
      </p:sp>
      <p:sp>
        <p:nvSpPr>
          <p:cNvPr id="4" name="Date Placeholder 3">
            <a:extLst>
              <a:ext uri="{FF2B5EF4-FFF2-40B4-BE49-F238E27FC236}">
                <a16:creationId xmlns:a16="http://schemas.microsoft.com/office/drawing/2014/main" id="{844E9794-F641-4086-9320-C214D691F3D5}"/>
              </a:ext>
            </a:extLst>
          </p:cNvPr>
          <p:cNvSpPr>
            <a:spLocks noGrp="1"/>
          </p:cNvSpPr>
          <p:nvPr>
            <p:ph type="dt" sz="half" idx="10"/>
          </p:nvPr>
        </p:nvSpPr>
        <p:spPr/>
        <p:txBody>
          <a:bodyPr/>
          <a:lstStyle>
            <a:lvl1pPr>
              <a:defRPr/>
            </a:lvl1pPr>
          </a:lstStyle>
          <a:p>
            <a:pPr>
              <a:defRPr/>
            </a:pPr>
            <a:fld id="{C2A8BD8B-BA9B-4DB5-BB8C-37359E83BBFF}" type="datetimeFigureOut">
              <a:rPr lang="en-US"/>
              <a:pPr>
                <a:defRPr/>
              </a:pPr>
              <a:t>11/22/2021</a:t>
            </a:fld>
            <a:endParaRPr lang="en-US"/>
          </a:p>
        </p:txBody>
      </p:sp>
      <p:sp>
        <p:nvSpPr>
          <p:cNvPr id="5" name="Footer Placeholder 4">
            <a:extLst>
              <a:ext uri="{FF2B5EF4-FFF2-40B4-BE49-F238E27FC236}">
                <a16:creationId xmlns:a16="http://schemas.microsoft.com/office/drawing/2014/main" id="{EF4095C4-BF0E-4CC3-BCFF-90CF849C8E2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D9803EB-2ADE-4732-8F06-F4C448E96CF8}"/>
              </a:ext>
            </a:extLst>
          </p:cNvPr>
          <p:cNvSpPr>
            <a:spLocks noGrp="1"/>
          </p:cNvSpPr>
          <p:nvPr>
            <p:ph type="sldNum" sz="quarter" idx="12"/>
          </p:nvPr>
        </p:nvSpPr>
        <p:spPr/>
        <p:txBody>
          <a:bodyPr/>
          <a:lstStyle>
            <a:lvl1pPr>
              <a:defRPr/>
            </a:lvl1pPr>
          </a:lstStyle>
          <a:p>
            <a:pPr>
              <a:defRPr/>
            </a:pPr>
            <a:fld id="{241C016F-786D-434E-A979-471C61F470B1}" type="slidenum">
              <a:rPr lang="en-US"/>
              <a:pPr>
                <a:defRPr/>
              </a:pPr>
              <a:t>‹#›</a:t>
            </a:fld>
            <a:endParaRPr lang="en-US"/>
          </a:p>
        </p:txBody>
      </p:sp>
    </p:spTree>
    <p:extLst>
      <p:ext uri="{BB962C8B-B14F-4D97-AF65-F5344CB8AC3E}">
        <p14:creationId xmlns:p14="http://schemas.microsoft.com/office/powerpoint/2010/main" val="4046903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FAE2A-C6D3-E24C-9F1F-FA93B7B85107}"/>
              </a:ext>
            </a:extLst>
          </p:cNvPr>
          <p:cNvSpPr>
            <a:spLocks noGrp="1"/>
          </p:cNvSpPr>
          <p:nvPr>
            <p:ph type="title"/>
          </p:nvPr>
        </p:nvSpPr>
        <p:spPr/>
        <p:txBody>
          <a:bodyPr/>
          <a:lstStyle/>
          <a:p>
            <a:r>
              <a:rPr lang="sl-SI"/>
              <a:t>Kliknite, če želite urediti slog naslova matrice</a:t>
            </a:r>
            <a:endParaRPr lang="en-US"/>
          </a:p>
        </p:txBody>
      </p:sp>
      <p:sp>
        <p:nvSpPr>
          <p:cNvPr id="3" name="Content Placeholder 2">
            <a:extLst>
              <a:ext uri="{FF2B5EF4-FFF2-40B4-BE49-F238E27FC236}">
                <a16:creationId xmlns:a16="http://schemas.microsoft.com/office/drawing/2014/main" id="{782C337C-38E6-AF4D-80E1-D5FD26EAF5E4}"/>
              </a:ext>
            </a:extLst>
          </p:cNvPr>
          <p:cNvSpPr>
            <a:spLocks noGrp="1"/>
          </p:cNvSpPr>
          <p:nvPr>
            <p:ph sz="half" idx="1"/>
          </p:nvPr>
        </p:nvSpPr>
        <p:spPr>
          <a:xfrm>
            <a:off x="838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Content Placeholder 3">
            <a:extLst>
              <a:ext uri="{FF2B5EF4-FFF2-40B4-BE49-F238E27FC236}">
                <a16:creationId xmlns:a16="http://schemas.microsoft.com/office/drawing/2014/main" id="{2E621EDE-9C0C-0244-8AE9-7C32F099E842}"/>
              </a:ext>
            </a:extLst>
          </p:cNvPr>
          <p:cNvSpPr>
            <a:spLocks noGrp="1"/>
          </p:cNvSpPr>
          <p:nvPr>
            <p:ph sz="half" idx="2"/>
          </p:nvPr>
        </p:nvSpPr>
        <p:spPr>
          <a:xfrm>
            <a:off x="6172200" y="1825625"/>
            <a:ext cx="5181600" cy="435133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Date Placeholder 3">
            <a:extLst>
              <a:ext uri="{FF2B5EF4-FFF2-40B4-BE49-F238E27FC236}">
                <a16:creationId xmlns:a16="http://schemas.microsoft.com/office/drawing/2014/main" id="{75C1869F-AF6F-43F3-AA50-824196277998}"/>
              </a:ext>
            </a:extLst>
          </p:cNvPr>
          <p:cNvSpPr>
            <a:spLocks noGrp="1"/>
          </p:cNvSpPr>
          <p:nvPr>
            <p:ph type="dt" sz="half" idx="10"/>
          </p:nvPr>
        </p:nvSpPr>
        <p:spPr/>
        <p:txBody>
          <a:bodyPr/>
          <a:lstStyle>
            <a:lvl1pPr>
              <a:defRPr/>
            </a:lvl1pPr>
          </a:lstStyle>
          <a:p>
            <a:pPr>
              <a:defRPr/>
            </a:pPr>
            <a:fld id="{ACBB6037-B5A8-44C4-95A6-B41FD4CF2EB0}" type="datetimeFigureOut">
              <a:rPr lang="en-US"/>
              <a:pPr>
                <a:defRPr/>
              </a:pPr>
              <a:t>11/22/2021</a:t>
            </a:fld>
            <a:endParaRPr lang="en-US"/>
          </a:p>
        </p:txBody>
      </p:sp>
      <p:sp>
        <p:nvSpPr>
          <p:cNvPr id="6" name="Footer Placeholder 4">
            <a:extLst>
              <a:ext uri="{FF2B5EF4-FFF2-40B4-BE49-F238E27FC236}">
                <a16:creationId xmlns:a16="http://schemas.microsoft.com/office/drawing/2014/main" id="{C0C51D14-3D80-4FDB-A63A-6EA2AD67242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4E31BD8-D960-4280-9BB3-440856365922}"/>
              </a:ext>
            </a:extLst>
          </p:cNvPr>
          <p:cNvSpPr>
            <a:spLocks noGrp="1"/>
          </p:cNvSpPr>
          <p:nvPr>
            <p:ph type="sldNum" sz="quarter" idx="12"/>
          </p:nvPr>
        </p:nvSpPr>
        <p:spPr/>
        <p:txBody>
          <a:bodyPr/>
          <a:lstStyle>
            <a:lvl1pPr>
              <a:defRPr/>
            </a:lvl1pPr>
          </a:lstStyle>
          <a:p>
            <a:pPr>
              <a:defRPr/>
            </a:pPr>
            <a:fld id="{7086A0A4-0FB5-4740-B7BA-E1ED5B1D401F}" type="slidenum">
              <a:rPr lang="en-US"/>
              <a:pPr>
                <a:defRPr/>
              </a:pPr>
              <a:t>‹#›</a:t>
            </a:fld>
            <a:endParaRPr lang="en-US"/>
          </a:p>
        </p:txBody>
      </p:sp>
    </p:spTree>
    <p:extLst>
      <p:ext uri="{BB962C8B-B14F-4D97-AF65-F5344CB8AC3E}">
        <p14:creationId xmlns:p14="http://schemas.microsoft.com/office/powerpoint/2010/main" val="3902753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6CEAC-4A60-D347-893B-9046FC1E3BA2}"/>
              </a:ext>
            </a:extLst>
          </p:cNvPr>
          <p:cNvSpPr>
            <a:spLocks noGrp="1"/>
          </p:cNvSpPr>
          <p:nvPr>
            <p:ph type="title"/>
          </p:nvPr>
        </p:nvSpPr>
        <p:spPr>
          <a:xfrm>
            <a:off x="839788" y="365125"/>
            <a:ext cx="10515600" cy="1325563"/>
          </a:xfrm>
        </p:spPr>
        <p:txBody>
          <a:bodyPr/>
          <a:lstStyle/>
          <a:p>
            <a:r>
              <a:rPr lang="sl-SI"/>
              <a:t>Kliknite, če želite urediti slog naslova matrice</a:t>
            </a:r>
            <a:endParaRPr lang="en-US"/>
          </a:p>
        </p:txBody>
      </p:sp>
      <p:sp>
        <p:nvSpPr>
          <p:cNvPr id="3" name="Text Placeholder 2">
            <a:extLst>
              <a:ext uri="{FF2B5EF4-FFF2-40B4-BE49-F238E27FC236}">
                <a16:creationId xmlns:a16="http://schemas.microsoft.com/office/drawing/2014/main" id="{45E3BDFE-FEB2-EB45-B5C4-BA832B9CE8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4" name="Content Placeholder 3">
            <a:extLst>
              <a:ext uri="{FF2B5EF4-FFF2-40B4-BE49-F238E27FC236}">
                <a16:creationId xmlns:a16="http://schemas.microsoft.com/office/drawing/2014/main" id="{F7BC0FD6-69DD-1F4A-86B1-7E1C369EC710}"/>
              </a:ext>
            </a:extLst>
          </p:cNvPr>
          <p:cNvSpPr>
            <a:spLocks noGrp="1"/>
          </p:cNvSpPr>
          <p:nvPr>
            <p:ph sz="half" idx="2"/>
          </p:nvPr>
        </p:nvSpPr>
        <p:spPr>
          <a:xfrm>
            <a:off x="839788" y="2505075"/>
            <a:ext cx="5157787"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Text Placeholder 4">
            <a:extLst>
              <a:ext uri="{FF2B5EF4-FFF2-40B4-BE49-F238E27FC236}">
                <a16:creationId xmlns:a16="http://schemas.microsoft.com/office/drawing/2014/main" id="{3DB42F21-AD71-B340-958C-EBBA6CFE33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6" name="Content Placeholder 5">
            <a:extLst>
              <a:ext uri="{FF2B5EF4-FFF2-40B4-BE49-F238E27FC236}">
                <a16:creationId xmlns:a16="http://schemas.microsoft.com/office/drawing/2014/main" id="{2C1532A7-F478-564F-A5E3-16E18C486F13}"/>
              </a:ext>
            </a:extLst>
          </p:cNvPr>
          <p:cNvSpPr>
            <a:spLocks noGrp="1"/>
          </p:cNvSpPr>
          <p:nvPr>
            <p:ph sz="quarter" idx="4"/>
          </p:nvPr>
        </p:nvSpPr>
        <p:spPr>
          <a:xfrm>
            <a:off x="6172200" y="2505075"/>
            <a:ext cx="5183188" cy="3684588"/>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7" name="Date Placeholder 3">
            <a:extLst>
              <a:ext uri="{FF2B5EF4-FFF2-40B4-BE49-F238E27FC236}">
                <a16:creationId xmlns:a16="http://schemas.microsoft.com/office/drawing/2014/main" id="{E9555BEF-0648-4032-8B62-1CA8063956A3}"/>
              </a:ext>
            </a:extLst>
          </p:cNvPr>
          <p:cNvSpPr>
            <a:spLocks noGrp="1"/>
          </p:cNvSpPr>
          <p:nvPr>
            <p:ph type="dt" sz="half" idx="10"/>
          </p:nvPr>
        </p:nvSpPr>
        <p:spPr/>
        <p:txBody>
          <a:bodyPr/>
          <a:lstStyle>
            <a:lvl1pPr>
              <a:defRPr/>
            </a:lvl1pPr>
          </a:lstStyle>
          <a:p>
            <a:pPr>
              <a:defRPr/>
            </a:pPr>
            <a:fld id="{DD07AFAB-DAF6-4807-8E5E-BA6F7D0C6E75}" type="datetimeFigureOut">
              <a:rPr lang="en-US"/>
              <a:pPr>
                <a:defRPr/>
              </a:pPr>
              <a:t>11/22/2021</a:t>
            </a:fld>
            <a:endParaRPr lang="en-US"/>
          </a:p>
        </p:txBody>
      </p:sp>
      <p:sp>
        <p:nvSpPr>
          <p:cNvPr id="8" name="Footer Placeholder 4">
            <a:extLst>
              <a:ext uri="{FF2B5EF4-FFF2-40B4-BE49-F238E27FC236}">
                <a16:creationId xmlns:a16="http://schemas.microsoft.com/office/drawing/2014/main" id="{A7EAC565-FA15-46E9-8C6C-6198B70C3743}"/>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B12E009B-5AF7-43BA-9F3C-DB351A880CA0}"/>
              </a:ext>
            </a:extLst>
          </p:cNvPr>
          <p:cNvSpPr>
            <a:spLocks noGrp="1"/>
          </p:cNvSpPr>
          <p:nvPr>
            <p:ph type="sldNum" sz="quarter" idx="12"/>
          </p:nvPr>
        </p:nvSpPr>
        <p:spPr/>
        <p:txBody>
          <a:bodyPr/>
          <a:lstStyle>
            <a:lvl1pPr>
              <a:defRPr/>
            </a:lvl1pPr>
          </a:lstStyle>
          <a:p>
            <a:pPr>
              <a:defRPr/>
            </a:pPr>
            <a:fld id="{F9044F64-7054-435D-AA4E-FF95AED91E6A}" type="slidenum">
              <a:rPr lang="en-US"/>
              <a:pPr>
                <a:defRPr/>
              </a:pPr>
              <a:t>‹#›</a:t>
            </a:fld>
            <a:endParaRPr lang="en-US"/>
          </a:p>
        </p:txBody>
      </p:sp>
    </p:spTree>
    <p:extLst>
      <p:ext uri="{BB962C8B-B14F-4D97-AF65-F5344CB8AC3E}">
        <p14:creationId xmlns:p14="http://schemas.microsoft.com/office/powerpoint/2010/main" val="403919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77B91-A2B9-4545-BD7C-130D89096338}"/>
              </a:ext>
            </a:extLst>
          </p:cNvPr>
          <p:cNvSpPr>
            <a:spLocks noGrp="1"/>
          </p:cNvSpPr>
          <p:nvPr>
            <p:ph type="title"/>
          </p:nvPr>
        </p:nvSpPr>
        <p:spPr/>
        <p:txBody>
          <a:bodyPr/>
          <a:lstStyle/>
          <a:p>
            <a:r>
              <a:rPr lang="sl-SI"/>
              <a:t>Kliknite, če želite urediti slog naslova matrice</a:t>
            </a:r>
            <a:endParaRPr lang="en-US"/>
          </a:p>
        </p:txBody>
      </p:sp>
      <p:sp>
        <p:nvSpPr>
          <p:cNvPr id="3" name="Date Placeholder 3">
            <a:extLst>
              <a:ext uri="{FF2B5EF4-FFF2-40B4-BE49-F238E27FC236}">
                <a16:creationId xmlns:a16="http://schemas.microsoft.com/office/drawing/2014/main" id="{49DCC246-2418-45F9-BA9F-15B210E7D7DA}"/>
              </a:ext>
            </a:extLst>
          </p:cNvPr>
          <p:cNvSpPr>
            <a:spLocks noGrp="1"/>
          </p:cNvSpPr>
          <p:nvPr>
            <p:ph type="dt" sz="half" idx="10"/>
          </p:nvPr>
        </p:nvSpPr>
        <p:spPr/>
        <p:txBody>
          <a:bodyPr/>
          <a:lstStyle>
            <a:lvl1pPr>
              <a:defRPr/>
            </a:lvl1pPr>
          </a:lstStyle>
          <a:p>
            <a:pPr>
              <a:defRPr/>
            </a:pPr>
            <a:fld id="{495F65CE-2479-40D9-82AD-C76C878D23E2}" type="datetimeFigureOut">
              <a:rPr lang="en-US"/>
              <a:pPr>
                <a:defRPr/>
              </a:pPr>
              <a:t>11/22/2021</a:t>
            </a:fld>
            <a:endParaRPr lang="en-US"/>
          </a:p>
        </p:txBody>
      </p:sp>
      <p:sp>
        <p:nvSpPr>
          <p:cNvPr id="4" name="Footer Placeholder 4">
            <a:extLst>
              <a:ext uri="{FF2B5EF4-FFF2-40B4-BE49-F238E27FC236}">
                <a16:creationId xmlns:a16="http://schemas.microsoft.com/office/drawing/2014/main" id="{7463B3CD-AB06-451E-97FA-2B28F817643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5BA4B36A-DD83-40BC-9146-EC25777A6566}"/>
              </a:ext>
            </a:extLst>
          </p:cNvPr>
          <p:cNvSpPr>
            <a:spLocks noGrp="1"/>
          </p:cNvSpPr>
          <p:nvPr>
            <p:ph type="sldNum" sz="quarter" idx="12"/>
          </p:nvPr>
        </p:nvSpPr>
        <p:spPr/>
        <p:txBody>
          <a:bodyPr/>
          <a:lstStyle>
            <a:lvl1pPr>
              <a:defRPr/>
            </a:lvl1pPr>
          </a:lstStyle>
          <a:p>
            <a:pPr>
              <a:defRPr/>
            </a:pPr>
            <a:fld id="{18480D31-D94C-460C-95AB-636269C3C52E}" type="slidenum">
              <a:rPr lang="en-US"/>
              <a:pPr>
                <a:defRPr/>
              </a:pPr>
              <a:t>‹#›</a:t>
            </a:fld>
            <a:endParaRPr lang="en-US"/>
          </a:p>
        </p:txBody>
      </p:sp>
    </p:spTree>
    <p:extLst>
      <p:ext uri="{BB962C8B-B14F-4D97-AF65-F5344CB8AC3E}">
        <p14:creationId xmlns:p14="http://schemas.microsoft.com/office/powerpoint/2010/main" val="3598393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A5F0914-194A-4A6D-9D7C-1A99FB0C313F}"/>
              </a:ext>
            </a:extLst>
          </p:cNvPr>
          <p:cNvSpPr>
            <a:spLocks noGrp="1"/>
          </p:cNvSpPr>
          <p:nvPr>
            <p:ph type="dt" sz="half" idx="10"/>
          </p:nvPr>
        </p:nvSpPr>
        <p:spPr/>
        <p:txBody>
          <a:bodyPr/>
          <a:lstStyle>
            <a:lvl1pPr>
              <a:defRPr/>
            </a:lvl1pPr>
          </a:lstStyle>
          <a:p>
            <a:pPr>
              <a:defRPr/>
            </a:pPr>
            <a:fld id="{3EA7CE58-3419-4AB9-BF91-8F162280A8BF}" type="datetimeFigureOut">
              <a:rPr lang="en-US"/>
              <a:pPr>
                <a:defRPr/>
              </a:pPr>
              <a:t>11/22/2021</a:t>
            </a:fld>
            <a:endParaRPr lang="en-US"/>
          </a:p>
        </p:txBody>
      </p:sp>
      <p:sp>
        <p:nvSpPr>
          <p:cNvPr id="3" name="Footer Placeholder 4">
            <a:extLst>
              <a:ext uri="{FF2B5EF4-FFF2-40B4-BE49-F238E27FC236}">
                <a16:creationId xmlns:a16="http://schemas.microsoft.com/office/drawing/2014/main" id="{7344B398-CCF8-47E0-88A4-946A55976222}"/>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35A59E96-681E-4BFC-B473-95882540DF7E}"/>
              </a:ext>
            </a:extLst>
          </p:cNvPr>
          <p:cNvSpPr>
            <a:spLocks noGrp="1"/>
          </p:cNvSpPr>
          <p:nvPr>
            <p:ph type="sldNum" sz="quarter" idx="12"/>
          </p:nvPr>
        </p:nvSpPr>
        <p:spPr/>
        <p:txBody>
          <a:bodyPr/>
          <a:lstStyle>
            <a:lvl1pPr>
              <a:defRPr/>
            </a:lvl1pPr>
          </a:lstStyle>
          <a:p>
            <a:pPr>
              <a:defRPr/>
            </a:pPr>
            <a:fld id="{95FB0E48-798C-4B6C-88FA-6EACDEE73F26}" type="slidenum">
              <a:rPr lang="en-US"/>
              <a:pPr>
                <a:defRPr/>
              </a:pPr>
              <a:t>‹#›</a:t>
            </a:fld>
            <a:endParaRPr lang="en-US"/>
          </a:p>
        </p:txBody>
      </p:sp>
    </p:spTree>
    <p:extLst>
      <p:ext uri="{BB962C8B-B14F-4D97-AF65-F5344CB8AC3E}">
        <p14:creationId xmlns:p14="http://schemas.microsoft.com/office/powerpoint/2010/main" val="3658917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B6B57-74D4-604F-9AFC-C5855D3CEF47}"/>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endParaRPr lang="en-US"/>
          </a:p>
        </p:txBody>
      </p:sp>
      <p:sp>
        <p:nvSpPr>
          <p:cNvPr id="3" name="Content Placeholder 2">
            <a:extLst>
              <a:ext uri="{FF2B5EF4-FFF2-40B4-BE49-F238E27FC236}">
                <a16:creationId xmlns:a16="http://schemas.microsoft.com/office/drawing/2014/main" id="{E8A5211A-B8FC-FF42-B723-15E1049109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Text Placeholder 3">
            <a:extLst>
              <a:ext uri="{FF2B5EF4-FFF2-40B4-BE49-F238E27FC236}">
                <a16:creationId xmlns:a16="http://schemas.microsoft.com/office/drawing/2014/main" id="{93E88DBE-FED9-6140-B9EA-8C5398273B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Date Placeholder 3">
            <a:extLst>
              <a:ext uri="{FF2B5EF4-FFF2-40B4-BE49-F238E27FC236}">
                <a16:creationId xmlns:a16="http://schemas.microsoft.com/office/drawing/2014/main" id="{3BF2BA62-DF49-477D-8970-13CC8AE0AEB4}"/>
              </a:ext>
            </a:extLst>
          </p:cNvPr>
          <p:cNvSpPr>
            <a:spLocks noGrp="1"/>
          </p:cNvSpPr>
          <p:nvPr>
            <p:ph type="dt" sz="half" idx="10"/>
          </p:nvPr>
        </p:nvSpPr>
        <p:spPr/>
        <p:txBody>
          <a:bodyPr/>
          <a:lstStyle>
            <a:lvl1pPr>
              <a:defRPr/>
            </a:lvl1pPr>
          </a:lstStyle>
          <a:p>
            <a:pPr>
              <a:defRPr/>
            </a:pPr>
            <a:fld id="{BB580E47-FBF3-4C67-9953-A32A0A9D55F6}" type="datetimeFigureOut">
              <a:rPr lang="en-US"/>
              <a:pPr>
                <a:defRPr/>
              </a:pPr>
              <a:t>11/22/2021</a:t>
            </a:fld>
            <a:endParaRPr lang="en-US"/>
          </a:p>
        </p:txBody>
      </p:sp>
      <p:sp>
        <p:nvSpPr>
          <p:cNvPr id="6" name="Footer Placeholder 4">
            <a:extLst>
              <a:ext uri="{FF2B5EF4-FFF2-40B4-BE49-F238E27FC236}">
                <a16:creationId xmlns:a16="http://schemas.microsoft.com/office/drawing/2014/main" id="{E19D33E2-5B4D-4E53-B2C8-146DD2265DF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BF8A953-0A05-48AD-AEE1-52EB603F5A3D}"/>
              </a:ext>
            </a:extLst>
          </p:cNvPr>
          <p:cNvSpPr>
            <a:spLocks noGrp="1"/>
          </p:cNvSpPr>
          <p:nvPr>
            <p:ph type="sldNum" sz="quarter" idx="12"/>
          </p:nvPr>
        </p:nvSpPr>
        <p:spPr/>
        <p:txBody>
          <a:bodyPr/>
          <a:lstStyle>
            <a:lvl1pPr>
              <a:defRPr/>
            </a:lvl1pPr>
          </a:lstStyle>
          <a:p>
            <a:pPr>
              <a:defRPr/>
            </a:pPr>
            <a:fld id="{B5E31A22-0163-4366-AEB0-C9D057B9CC41}" type="slidenum">
              <a:rPr lang="en-US"/>
              <a:pPr>
                <a:defRPr/>
              </a:pPr>
              <a:t>‹#›</a:t>
            </a:fld>
            <a:endParaRPr lang="en-US"/>
          </a:p>
        </p:txBody>
      </p:sp>
    </p:spTree>
    <p:extLst>
      <p:ext uri="{BB962C8B-B14F-4D97-AF65-F5344CB8AC3E}">
        <p14:creationId xmlns:p14="http://schemas.microsoft.com/office/powerpoint/2010/main" val="4227431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1A70A-F7C0-FF41-8389-403F8CFC5DCA}"/>
              </a:ext>
            </a:extLst>
          </p:cNvPr>
          <p:cNvSpPr>
            <a:spLocks noGrp="1"/>
          </p:cNvSpPr>
          <p:nvPr>
            <p:ph type="title"/>
          </p:nvPr>
        </p:nvSpPr>
        <p:spPr>
          <a:xfrm>
            <a:off x="839788" y="457200"/>
            <a:ext cx="3932237" cy="1600200"/>
          </a:xfrm>
        </p:spPr>
        <p:txBody>
          <a:bodyPr anchor="b"/>
          <a:lstStyle>
            <a:lvl1pPr>
              <a:defRPr sz="3200"/>
            </a:lvl1pPr>
          </a:lstStyle>
          <a:p>
            <a:r>
              <a:rPr lang="sl-SI"/>
              <a:t>Kliknite, če želite urediti slog naslova matrice</a:t>
            </a:r>
            <a:endParaRPr lang="en-US"/>
          </a:p>
        </p:txBody>
      </p:sp>
      <p:sp>
        <p:nvSpPr>
          <p:cNvPr id="3" name="Picture Placeholder 2">
            <a:extLst>
              <a:ext uri="{FF2B5EF4-FFF2-40B4-BE49-F238E27FC236}">
                <a16:creationId xmlns:a16="http://schemas.microsoft.com/office/drawing/2014/main" id="{75DFDD37-C244-ED45-90BF-84CAF04A9FF3}"/>
              </a:ext>
            </a:extLst>
          </p:cNvPr>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l-SI" noProof="0"/>
              <a:t>Kliknite ikono, če želite dodati sliko</a:t>
            </a:r>
            <a:endParaRPr lang="en-US" noProof="0"/>
          </a:p>
        </p:txBody>
      </p:sp>
      <p:sp>
        <p:nvSpPr>
          <p:cNvPr id="4" name="Text Placeholder 3">
            <a:extLst>
              <a:ext uri="{FF2B5EF4-FFF2-40B4-BE49-F238E27FC236}">
                <a16:creationId xmlns:a16="http://schemas.microsoft.com/office/drawing/2014/main" id="{E3F7BB5B-17DC-AE4A-AF6B-FEF1FA8049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Kliknite za urejanje slogov besedila matrice</a:t>
            </a:r>
          </a:p>
        </p:txBody>
      </p:sp>
      <p:sp>
        <p:nvSpPr>
          <p:cNvPr id="5" name="Date Placeholder 3">
            <a:extLst>
              <a:ext uri="{FF2B5EF4-FFF2-40B4-BE49-F238E27FC236}">
                <a16:creationId xmlns:a16="http://schemas.microsoft.com/office/drawing/2014/main" id="{E3EC326B-6828-453E-8871-BC4F372D16F2}"/>
              </a:ext>
            </a:extLst>
          </p:cNvPr>
          <p:cNvSpPr>
            <a:spLocks noGrp="1"/>
          </p:cNvSpPr>
          <p:nvPr>
            <p:ph type="dt" sz="half" idx="10"/>
          </p:nvPr>
        </p:nvSpPr>
        <p:spPr/>
        <p:txBody>
          <a:bodyPr/>
          <a:lstStyle>
            <a:lvl1pPr>
              <a:defRPr/>
            </a:lvl1pPr>
          </a:lstStyle>
          <a:p>
            <a:pPr>
              <a:defRPr/>
            </a:pPr>
            <a:fld id="{4ABD5119-37F7-46DC-AF40-E9AA65E184A0}" type="datetimeFigureOut">
              <a:rPr lang="en-US"/>
              <a:pPr>
                <a:defRPr/>
              </a:pPr>
              <a:t>11/22/2021</a:t>
            </a:fld>
            <a:endParaRPr lang="en-US"/>
          </a:p>
        </p:txBody>
      </p:sp>
      <p:sp>
        <p:nvSpPr>
          <p:cNvPr id="6" name="Footer Placeholder 4">
            <a:extLst>
              <a:ext uri="{FF2B5EF4-FFF2-40B4-BE49-F238E27FC236}">
                <a16:creationId xmlns:a16="http://schemas.microsoft.com/office/drawing/2014/main" id="{06AB8502-1838-4EE1-BDCD-AC06254189B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544B1CC-7974-4958-82E5-F1AF336AD773}"/>
              </a:ext>
            </a:extLst>
          </p:cNvPr>
          <p:cNvSpPr>
            <a:spLocks noGrp="1"/>
          </p:cNvSpPr>
          <p:nvPr>
            <p:ph type="sldNum" sz="quarter" idx="12"/>
          </p:nvPr>
        </p:nvSpPr>
        <p:spPr/>
        <p:txBody>
          <a:bodyPr/>
          <a:lstStyle>
            <a:lvl1pPr>
              <a:defRPr/>
            </a:lvl1pPr>
          </a:lstStyle>
          <a:p>
            <a:pPr>
              <a:defRPr/>
            </a:pPr>
            <a:fld id="{5C57B543-693C-475B-9985-B3EDD73ABD16}" type="slidenum">
              <a:rPr lang="en-US"/>
              <a:pPr>
                <a:defRPr/>
              </a:pPr>
              <a:t>‹#›</a:t>
            </a:fld>
            <a:endParaRPr lang="en-US"/>
          </a:p>
        </p:txBody>
      </p:sp>
    </p:spTree>
    <p:extLst>
      <p:ext uri="{BB962C8B-B14F-4D97-AF65-F5344CB8AC3E}">
        <p14:creationId xmlns:p14="http://schemas.microsoft.com/office/powerpoint/2010/main" val="4053637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7EB484A-FEAB-485B-9575-4BB0E8812DBA}"/>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l-SI" altLang="en-US"/>
              <a:t>Kliknite, če želite urediti slog naslova matrice</a:t>
            </a:r>
            <a:endParaRPr lang="en-GB" altLang="en-US"/>
          </a:p>
        </p:txBody>
      </p:sp>
      <p:sp>
        <p:nvSpPr>
          <p:cNvPr id="1027" name="Text Placeholder 2">
            <a:extLst>
              <a:ext uri="{FF2B5EF4-FFF2-40B4-BE49-F238E27FC236}">
                <a16:creationId xmlns:a16="http://schemas.microsoft.com/office/drawing/2014/main" id="{36E990AC-6334-41FA-8DDE-875D6B37544D}"/>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en-US"/>
              <a:t>Kliknite za urejanje slogov besedila matrice</a:t>
            </a:r>
          </a:p>
          <a:p>
            <a:pPr lvl="1"/>
            <a:r>
              <a:rPr lang="sl-SI" altLang="en-US"/>
              <a:t>Druga raven</a:t>
            </a:r>
          </a:p>
          <a:p>
            <a:pPr lvl="2"/>
            <a:r>
              <a:rPr lang="sl-SI" altLang="en-US"/>
              <a:t>Tretja raven</a:t>
            </a:r>
          </a:p>
          <a:p>
            <a:pPr lvl="3"/>
            <a:r>
              <a:rPr lang="sl-SI" altLang="en-US"/>
              <a:t>Četrta raven</a:t>
            </a:r>
          </a:p>
          <a:p>
            <a:pPr lvl="4"/>
            <a:r>
              <a:rPr lang="sl-SI" altLang="en-US"/>
              <a:t>Peta raven</a:t>
            </a:r>
            <a:endParaRPr lang="en-GB" altLang="en-US"/>
          </a:p>
        </p:txBody>
      </p:sp>
      <p:sp>
        <p:nvSpPr>
          <p:cNvPr id="4" name="Date Placeholder 3">
            <a:extLst>
              <a:ext uri="{FF2B5EF4-FFF2-40B4-BE49-F238E27FC236}">
                <a16:creationId xmlns:a16="http://schemas.microsoft.com/office/drawing/2014/main" id="{82DA2CFB-EC3D-5540-830F-CD5CADD2C6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B0E34D70-CA05-4ABC-88B1-D5DDD7DFFFC6}" type="datetimeFigureOut">
              <a:rPr lang="en-US"/>
              <a:pPr>
                <a:defRPr/>
              </a:pPr>
              <a:t>11/22/2021</a:t>
            </a:fld>
            <a:endParaRPr lang="en-US"/>
          </a:p>
        </p:txBody>
      </p:sp>
      <p:sp>
        <p:nvSpPr>
          <p:cNvPr id="5" name="Footer Placeholder 4">
            <a:extLst>
              <a:ext uri="{FF2B5EF4-FFF2-40B4-BE49-F238E27FC236}">
                <a16:creationId xmlns:a16="http://schemas.microsoft.com/office/drawing/2014/main" id="{40D7BD36-066D-6E40-966F-ED958D392D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8CE2FAC6-D9A6-A446-9B44-0C1CEECFB0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smtClean="0">
                <a:solidFill>
                  <a:schemeClr val="tx1">
                    <a:tint val="75000"/>
                  </a:schemeClr>
                </a:solidFill>
                <a:latin typeface="+mn-lt"/>
              </a:defRPr>
            </a:lvl1pPr>
          </a:lstStyle>
          <a:p>
            <a:pPr>
              <a:defRPr/>
            </a:pPr>
            <a:fld id="{3188C932-B83F-4A05-87EE-3B7B3AC021B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2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2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Title 1">
            <a:extLst>
              <a:ext uri="{FF2B5EF4-FFF2-40B4-BE49-F238E27FC236}">
                <a16:creationId xmlns:a16="http://schemas.microsoft.com/office/drawing/2014/main" id="{09B509FE-D4B7-492C-AA05-8C71728B106F}"/>
              </a:ext>
            </a:extLst>
          </p:cNvPr>
          <p:cNvSpPr>
            <a:spLocks noGrp="1" noChangeArrowheads="1"/>
          </p:cNvSpPr>
          <p:nvPr>
            <p:ph type="ctrTitle"/>
          </p:nvPr>
        </p:nvSpPr>
        <p:spPr>
          <a:xfrm>
            <a:off x="309830" y="1013467"/>
            <a:ext cx="11443317" cy="3373394"/>
          </a:xfrm>
        </p:spPr>
        <p:txBody>
          <a:bodyPr/>
          <a:lstStyle/>
          <a:p>
            <a:r>
              <a:rPr lang="en-GB" sz="3600" b="1" dirty="0">
                <a:solidFill>
                  <a:schemeClr val="tx1">
                    <a:lumMod val="75000"/>
                    <a:lumOff val="25000"/>
                  </a:schemeClr>
                </a:solidFill>
                <a:effectLst/>
                <a:latin typeface="Aller" panose="02000503030000020004" pitchFamily="2" charset="-18"/>
                <a:ea typeface="Times New Roman" panose="02020603050405020304" pitchFamily="18" charset="0"/>
                <a:cs typeface="Times New Roman" panose="02020603050405020304" pitchFamily="18" charset="0"/>
              </a:rPr>
              <a:t>T</a:t>
            </a:r>
            <a:r>
              <a:rPr lang="sl-SI" sz="3600" b="1" dirty="0">
                <a:solidFill>
                  <a:schemeClr val="tx1">
                    <a:lumMod val="75000"/>
                    <a:lumOff val="25000"/>
                  </a:schemeClr>
                </a:solidFill>
                <a:effectLst/>
                <a:latin typeface="Aller" panose="02000503030000020004" pitchFamily="2" charset="-18"/>
                <a:ea typeface="Times New Roman" panose="02020603050405020304" pitchFamily="18" charset="0"/>
                <a:cs typeface="Times New Roman" panose="02020603050405020304" pitchFamily="18" charset="0"/>
              </a:rPr>
              <a:t>HE</a:t>
            </a:r>
            <a:r>
              <a:rPr lang="en-GB" sz="3600" b="1" dirty="0">
                <a:solidFill>
                  <a:schemeClr val="tx1">
                    <a:lumMod val="75000"/>
                    <a:lumOff val="25000"/>
                  </a:schemeClr>
                </a:solidFill>
                <a:effectLst/>
                <a:latin typeface="Aller" panose="02000503030000020004" pitchFamily="2" charset="-18"/>
                <a:ea typeface="Times New Roman" panose="02020603050405020304" pitchFamily="18" charset="0"/>
                <a:cs typeface="Times New Roman" panose="02020603050405020304" pitchFamily="18" charset="0"/>
              </a:rPr>
              <a:t> </a:t>
            </a:r>
            <a:r>
              <a:rPr lang="sl-SI" sz="3600" b="1" dirty="0">
                <a:solidFill>
                  <a:schemeClr val="tx1">
                    <a:lumMod val="75000"/>
                    <a:lumOff val="25000"/>
                  </a:schemeClr>
                </a:solidFill>
                <a:latin typeface="Aller" panose="02000503030000020004" pitchFamily="2" charset="-18"/>
                <a:ea typeface="Times New Roman" panose="02020603050405020304" pitchFamily="18" charset="0"/>
                <a:cs typeface="Times New Roman" panose="02020603050405020304" pitchFamily="18" charset="0"/>
              </a:rPr>
              <a:t>Mi</a:t>
            </a:r>
            <a:r>
              <a:rPr lang="en-GB" sz="3600" b="1" dirty="0">
                <a:solidFill>
                  <a:schemeClr val="tx1">
                    <a:lumMod val="75000"/>
                    <a:lumOff val="25000"/>
                  </a:schemeClr>
                </a:solidFill>
                <a:effectLst/>
                <a:latin typeface="Aller" panose="02000503030000020004" pitchFamily="2" charset="-18"/>
                <a:ea typeface="Times New Roman" panose="02020603050405020304" pitchFamily="18" charset="0"/>
                <a:cs typeface="Times New Roman" panose="02020603050405020304" pitchFamily="18" charset="0"/>
              </a:rPr>
              <a:t>CREATE </a:t>
            </a:r>
            <a:r>
              <a:rPr lang="sl-SI" sz="3600" b="1" dirty="0">
                <a:solidFill>
                  <a:schemeClr val="tx1">
                    <a:lumMod val="75000"/>
                    <a:lumOff val="25000"/>
                  </a:schemeClr>
                </a:solidFill>
                <a:effectLst/>
                <a:latin typeface="Aller" panose="02000503030000020004" pitchFamily="2" charset="-18"/>
                <a:ea typeface="Times New Roman" panose="02020603050405020304" pitchFamily="18" charset="0"/>
                <a:cs typeface="Times New Roman" panose="02020603050405020304" pitchFamily="18" charset="0"/>
              </a:rPr>
              <a:t>PROJECT </a:t>
            </a:r>
            <a:br>
              <a:rPr lang="sl-SI" sz="3600" b="1" dirty="0">
                <a:solidFill>
                  <a:schemeClr val="tx1">
                    <a:lumMod val="75000"/>
                    <a:lumOff val="25000"/>
                  </a:schemeClr>
                </a:solidFill>
                <a:effectLst/>
                <a:latin typeface="Aller" panose="02000503030000020004" pitchFamily="2" charset="-18"/>
                <a:ea typeface="Times New Roman" panose="02020603050405020304" pitchFamily="18" charset="0"/>
                <a:cs typeface="Times New Roman" panose="02020603050405020304" pitchFamily="18" charset="0"/>
              </a:rPr>
            </a:br>
            <a:r>
              <a:rPr lang="en-GB" sz="3600" b="1" dirty="0">
                <a:solidFill>
                  <a:schemeClr val="tx1">
                    <a:lumMod val="75000"/>
                    <a:lumOff val="25000"/>
                  </a:schemeClr>
                </a:solidFill>
                <a:effectLst/>
                <a:latin typeface="Aller" panose="02000503030000020004" pitchFamily="2" charset="-18"/>
                <a:ea typeface="Times New Roman" panose="02020603050405020304" pitchFamily="18" charset="0"/>
                <a:cs typeface="Times New Roman" panose="02020603050405020304" pitchFamily="18" charset="0"/>
              </a:rPr>
              <a:t>The Child-Centred Approach to the Integration of Migrant Children</a:t>
            </a:r>
            <a:br>
              <a:rPr lang="sl-SI" sz="2400" b="1" dirty="0">
                <a:solidFill>
                  <a:schemeClr val="tx1">
                    <a:lumMod val="75000"/>
                    <a:lumOff val="25000"/>
                  </a:schemeClr>
                </a:solidFill>
                <a:effectLst/>
                <a:latin typeface="Aller" panose="02000503030000020004" pitchFamily="2" charset="-18"/>
                <a:ea typeface="Calibri" panose="020F0502020204030204" pitchFamily="34" charset="0"/>
                <a:cs typeface="Times New Roman" panose="02020603050405020304" pitchFamily="18" charset="0"/>
              </a:rPr>
            </a:br>
            <a:br>
              <a:rPr lang="sl-SI" sz="2400" b="1" dirty="0">
                <a:solidFill>
                  <a:schemeClr val="tx1">
                    <a:lumMod val="75000"/>
                    <a:lumOff val="25000"/>
                  </a:schemeClr>
                </a:solidFill>
                <a:effectLst/>
                <a:latin typeface="Aller" panose="02000503030000020004" pitchFamily="2" charset="-18"/>
                <a:ea typeface="Calibri" panose="020F0502020204030204" pitchFamily="34" charset="0"/>
                <a:cs typeface="Times New Roman" panose="02020603050405020304" pitchFamily="18" charset="0"/>
              </a:rPr>
            </a:br>
            <a:r>
              <a:rPr lang="sl-SI" sz="2400" b="1" dirty="0">
                <a:solidFill>
                  <a:schemeClr val="tx1">
                    <a:lumMod val="75000"/>
                    <a:lumOff val="25000"/>
                  </a:schemeClr>
                </a:solidFill>
                <a:effectLst/>
                <a:latin typeface="Aller" panose="02000503030000020004" pitchFamily="2" charset="77"/>
                <a:ea typeface="Calibri" panose="020F0502020204030204" pitchFamily="34" charset="0"/>
                <a:cs typeface="Times New Roman" panose="02020603050405020304" pitchFamily="18" charset="0"/>
              </a:rPr>
              <a:t>                                                                                                      </a:t>
            </a:r>
            <a:r>
              <a:rPr lang="sl-SI" altLang="en-US" sz="1800" b="1" dirty="0">
                <a:solidFill>
                  <a:schemeClr val="tx1">
                    <a:lumMod val="75000"/>
                    <a:lumOff val="25000"/>
                  </a:schemeClr>
                </a:solidFill>
                <a:latin typeface="Aller" panose="02000503030000020004" pitchFamily="2" charset="77"/>
              </a:rPr>
              <a:t>dr. Mateja Sedmak and dr. Barbara GORNIK</a:t>
            </a:r>
            <a:br>
              <a:rPr lang="sl-SI" altLang="en-US" sz="1800" b="1" dirty="0">
                <a:solidFill>
                  <a:schemeClr val="tx1">
                    <a:lumMod val="75000"/>
                    <a:lumOff val="25000"/>
                  </a:schemeClr>
                </a:solidFill>
                <a:latin typeface="Aller" panose="02000503030000020004" pitchFamily="2" charset="77"/>
              </a:rPr>
            </a:br>
            <a:r>
              <a:rPr lang="sl-SI" altLang="en-US" sz="1800" b="1" dirty="0">
                <a:solidFill>
                  <a:schemeClr val="tx1">
                    <a:lumMod val="75000"/>
                    <a:lumOff val="25000"/>
                  </a:schemeClr>
                </a:solidFill>
                <a:latin typeface="Aller" panose="02000503030000020004" pitchFamily="2" charset="77"/>
              </a:rPr>
              <a:t>                                                                                                                                     </a:t>
            </a:r>
            <a:r>
              <a:rPr lang="sl-SI" altLang="en-US" sz="1800" i="1" dirty="0">
                <a:solidFill>
                  <a:schemeClr val="tx1">
                    <a:lumMod val="75000"/>
                    <a:lumOff val="25000"/>
                  </a:schemeClr>
                </a:solidFill>
                <a:latin typeface="Aller" panose="02000503030000020004" pitchFamily="2" charset="77"/>
              </a:rPr>
              <a:t>Science and Research Centre Koper, Slovenia</a:t>
            </a:r>
            <a:br>
              <a:rPr lang="sl-SI" altLang="en-US" sz="2400" dirty="0">
                <a:solidFill>
                  <a:schemeClr val="tx1">
                    <a:lumMod val="65000"/>
                    <a:lumOff val="35000"/>
                  </a:schemeClr>
                </a:solidFill>
              </a:rPr>
            </a:br>
            <a:br>
              <a:rPr lang="en-GB" sz="24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br>
            <a:r>
              <a:rPr lang="en-GB"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050" name="Subtitle 2">
            <a:extLst>
              <a:ext uri="{FF2B5EF4-FFF2-40B4-BE49-F238E27FC236}">
                <a16:creationId xmlns:a16="http://schemas.microsoft.com/office/drawing/2014/main" id="{162BC6A0-4F07-4995-8409-CDD048FE735D}"/>
              </a:ext>
            </a:extLst>
          </p:cNvPr>
          <p:cNvSpPr>
            <a:spLocks noGrp="1" noChangeArrowheads="1"/>
          </p:cNvSpPr>
          <p:nvPr>
            <p:ph type="subTitle" idx="1"/>
          </p:nvPr>
        </p:nvSpPr>
        <p:spPr>
          <a:xfrm>
            <a:off x="210667" y="4212971"/>
            <a:ext cx="11671503" cy="1044828"/>
          </a:xfrm>
        </p:spPr>
        <p:txBody>
          <a:bodyPr/>
          <a:lstStyle/>
          <a:p>
            <a:pPr>
              <a:lnSpc>
                <a:spcPct val="100000"/>
              </a:lnSpc>
              <a:spcBef>
                <a:spcPts val="0"/>
              </a:spcBef>
            </a:pPr>
            <a:r>
              <a:rPr lang="en-GB" sz="1400" b="1" i="0" u="none" strike="noStrike" baseline="0" dirty="0">
                <a:solidFill>
                  <a:schemeClr val="tx1">
                    <a:lumMod val="75000"/>
                    <a:lumOff val="25000"/>
                  </a:schemeClr>
                </a:solidFill>
                <a:latin typeface="Aller" panose="02000503030000020004" pitchFamily="2" charset="-18"/>
              </a:rPr>
              <a:t>2nd International Interdisciplinary Scientific Conference of SC IDE</a:t>
            </a:r>
          </a:p>
          <a:p>
            <a:pPr>
              <a:lnSpc>
                <a:spcPct val="100000"/>
              </a:lnSpc>
              <a:spcBef>
                <a:spcPts val="0"/>
              </a:spcBef>
            </a:pPr>
            <a:r>
              <a:rPr lang="en-GB" sz="1400" b="1" i="0" u="none" strike="noStrike" baseline="0" dirty="0">
                <a:solidFill>
                  <a:schemeClr val="tx1">
                    <a:lumMod val="75000"/>
                    <a:lumOff val="25000"/>
                  </a:schemeClr>
                </a:solidFill>
                <a:latin typeface="Aller" panose="02000503030000020004" pitchFamily="2" charset="-18"/>
              </a:rPr>
              <a:t>(IN)EQUALITY</a:t>
            </a:r>
            <a:r>
              <a:rPr lang="sl-SI" sz="1400" b="1" i="0" u="none" strike="noStrike" baseline="0" dirty="0">
                <a:solidFill>
                  <a:schemeClr val="tx1">
                    <a:lumMod val="75000"/>
                    <a:lumOff val="25000"/>
                  </a:schemeClr>
                </a:solidFill>
                <a:latin typeface="Aller" panose="02000503030000020004" pitchFamily="2" charset="-18"/>
              </a:rPr>
              <a:t>:</a:t>
            </a:r>
            <a:r>
              <a:rPr lang="en-GB" sz="1400" b="1" i="0" u="none" strike="noStrike" baseline="0" dirty="0">
                <a:solidFill>
                  <a:schemeClr val="tx1">
                    <a:lumMod val="75000"/>
                    <a:lumOff val="25000"/>
                  </a:schemeClr>
                </a:solidFill>
                <a:latin typeface="Aller" panose="02000503030000020004" pitchFamily="2" charset="-18"/>
              </a:rPr>
              <a:t> FACES OF CONTEMPORARY EUROPE</a:t>
            </a:r>
          </a:p>
          <a:p>
            <a:pPr>
              <a:lnSpc>
                <a:spcPct val="100000"/>
              </a:lnSpc>
              <a:spcBef>
                <a:spcPts val="0"/>
              </a:spcBef>
            </a:pPr>
            <a:r>
              <a:rPr lang="en-GB" sz="1400" b="1" i="0" u="none" strike="noStrike" baseline="0" dirty="0">
                <a:solidFill>
                  <a:schemeClr val="tx1">
                    <a:lumMod val="75000"/>
                    <a:lumOff val="25000"/>
                  </a:schemeClr>
                </a:solidFill>
                <a:latin typeface="Aller" panose="02000503030000020004" pitchFamily="2" charset="-18"/>
              </a:rPr>
              <a:t>19-21 November 2021</a:t>
            </a:r>
            <a:endParaRPr lang="sl-SI" altLang="en-US" sz="1400" dirty="0">
              <a:solidFill>
                <a:schemeClr val="tx1">
                  <a:lumMod val="75000"/>
                  <a:lumOff val="25000"/>
                </a:schemeClr>
              </a:solidFill>
              <a:latin typeface="Aller" panose="02000503030000020004" pitchFamily="2" charset="-18"/>
            </a:endParaRPr>
          </a:p>
          <a:p>
            <a:endParaRPr lang="sl-SI" altLang="en-US" b="1" dirty="0">
              <a:solidFill>
                <a:schemeClr val="tx1">
                  <a:lumMod val="65000"/>
                  <a:lumOff val="35000"/>
                </a:schemeClr>
              </a:solidFill>
            </a:endParaRPr>
          </a:p>
          <a:p>
            <a:endParaRPr lang="en-US" altLang="en-US" b="1" dirty="0">
              <a:solidFill>
                <a:schemeClr val="tx1">
                  <a:lumMod val="65000"/>
                  <a:lumOff val="35000"/>
                </a:schemeClr>
              </a:solidFill>
            </a:endParaRPr>
          </a:p>
        </p:txBody>
      </p:sp>
      <p:pic>
        <p:nvPicPr>
          <p:cNvPr id="2051" name="Picture 6">
            <a:extLst>
              <a:ext uri="{FF2B5EF4-FFF2-40B4-BE49-F238E27FC236}">
                <a16:creationId xmlns:a16="http://schemas.microsoft.com/office/drawing/2014/main" id="{F88D8CC7-FD3A-44E7-AEFF-B5A73B3015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75" y="-22179"/>
            <a:ext cx="12207875" cy="13315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5">
            <a:extLst>
              <a:ext uri="{FF2B5EF4-FFF2-40B4-BE49-F238E27FC236}">
                <a16:creationId xmlns:a16="http://schemas.microsoft.com/office/drawing/2014/main" id="{C68BB8A9-8E51-4DCD-A9B7-261C13B18F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55211" y="5669265"/>
            <a:ext cx="2727076" cy="1044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7">
            <a:extLst>
              <a:ext uri="{FF2B5EF4-FFF2-40B4-BE49-F238E27FC236}">
                <a16:creationId xmlns:a16="http://schemas.microsoft.com/office/drawing/2014/main" id="{9C2208E4-B568-4F54-A074-B2427F2358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18" y="3837028"/>
            <a:ext cx="12164182" cy="20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Slika 4">
            <a:extLst>
              <a:ext uri="{FF2B5EF4-FFF2-40B4-BE49-F238E27FC236}">
                <a16:creationId xmlns:a16="http://schemas.microsoft.com/office/drawing/2014/main" id="{D40DCD3F-2A2F-4D2E-BBFE-F2DFD9BAFDBF}"/>
              </a:ext>
            </a:extLst>
          </p:cNvPr>
          <p:cNvPicPr>
            <a:picLocks noChangeAspect="1"/>
          </p:cNvPicPr>
          <p:nvPr/>
        </p:nvPicPr>
        <p:blipFill>
          <a:blip r:embed="rId4"/>
          <a:stretch>
            <a:fillRect/>
          </a:stretch>
        </p:blipFill>
        <p:spPr>
          <a:xfrm>
            <a:off x="209713" y="5934372"/>
            <a:ext cx="3267739" cy="816935"/>
          </a:xfrm>
          <a:prstGeom prst="rect">
            <a:avLst/>
          </a:prstGeom>
        </p:spPr>
      </p:pic>
      <p:pic>
        <p:nvPicPr>
          <p:cNvPr id="1026" name="Picture 2" descr="Spring School 2019">
            <a:extLst>
              <a:ext uri="{FF2B5EF4-FFF2-40B4-BE49-F238E27FC236}">
                <a16:creationId xmlns:a16="http://schemas.microsoft.com/office/drawing/2014/main" id="{7AAC72F2-FF07-44E0-8405-067B62E97CD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03227" y="4946699"/>
            <a:ext cx="1478106" cy="89783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a:extLst>
              <a:ext uri="{FF2B5EF4-FFF2-40B4-BE49-F238E27FC236}">
                <a16:creationId xmlns:a16="http://schemas.microsoft.com/office/drawing/2014/main" id="{22B0EA05-70E7-4315-A57C-B63866E3015E}"/>
              </a:ext>
            </a:extLst>
          </p:cNvPr>
          <p:cNvSpPr>
            <a:spLocks noGrp="1" noChangeArrowheads="1"/>
          </p:cNvSpPr>
          <p:nvPr>
            <p:ph type="title"/>
          </p:nvPr>
        </p:nvSpPr>
        <p:spPr>
          <a:xfrm>
            <a:off x="361406" y="672306"/>
            <a:ext cx="11469188" cy="922338"/>
          </a:xfrm>
        </p:spPr>
        <p:txBody>
          <a:bodyPr/>
          <a:lstStyle/>
          <a:p>
            <a:pPr lvl="1" algn="ctr"/>
            <a:r>
              <a:rPr lang="en-US" sz="3200" b="1" dirty="0">
                <a:solidFill>
                  <a:schemeClr val="tx1">
                    <a:lumMod val="65000"/>
                    <a:lumOff val="35000"/>
                  </a:schemeClr>
                </a:solidFill>
                <a:latin typeface="Aller" panose="02000503030000020004" pitchFamily="2" charset="77"/>
              </a:rPr>
              <a:t>Child-</a:t>
            </a:r>
            <a:r>
              <a:rPr lang="en-US" sz="3200" b="1" dirty="0" err="1">
                <a:solidFill>
                  <a:schemeClr val="tx1">
                    <a:lumMod val="65000"/>
                    <a:lumOff val="35000"/>
                  </a:schemeClr>
                </a:solidFill>
                <a:latin typeface="Aller" panose="02000503030000020004" pitchFamily="2" charset="77"/>
              </a:rPr>
              <a:t>centred</a:t>
            </a:r>
            <a:r>
              <a:rPr lang="en-US" sz="3200" b="1" dirty="0">
                <a:solidFill>
                  <a:schemeClr val="tx1">
                    <a:lumMod val="65000"/>
                    <a:lumOff val="35000"/>
                  </a:schemeClr>
                </a:solidFill>
                <a:latin typeface="Aller" panose="02000503030000020004" pitchFamily="2" charset="77"/>
              </a:rPr>
              <a:t> approach to migrant integration policy </a:t>
            </a:r>
          </a:p>
        </p:txBody>
      </p:sp>
      <p:sp>
        <p:nvSpPr>
          <p:cNvPr id="3074" name="Content Placeholder 2">
            <a:extLst>
              <a:ext uri="{FF2B5EF4-FFF2-40B4-BE49-F238E27FC236}">
                <a16:creationId xmlns:a16="http://schemas.microsoft.com/office/drawing/2014/main" id="{04576E11-9D70-4CB5-9333-059EF950A303}"/>
              </a:ext>
            </a:extLst>
          </p:cNvPr>
          <p:cNvSpPr>
            <a:spLocks noGrp="1" noChangeArrowheads="1"/>
          </p:cNvSpPr>
          <p:nvPr>
            <p:ph idx="1"/>
          </p:nvPr>
        </p:nvSpPr>
        <p:spPr>
          <a:xfrm>
            <a:off x="838200" y="1836739"/>
            <a:ext cx="10515600" cy="4106862"/>
          </a:xfrm>
        </p:spPr>
        <p:txBody>
          <a:bodyPr/>
          <a:lstStyle/>
          <a:p>
            <a:pPr marL="342900" lvl="1" indent="-342900"/>
            <a:r>
              <a:rPr lang="en-US" dirty="0">
                <a:solidFill>
                  <a:schemeClr val="tx1">
                    <a:lumMod val="65000"/>
                    <a:lumOff val="35000"/>
                  </a:schemeClr>
                </a:solidFill>
                <a:latin typeface="Aller" panose="02000503030000020004" pitchFamily="2" charset="77"/>
              </a:rPr>
              <a:t>Encourages children agency - to develop together and individually their own solutions to problems given</a:t>
            </a:r>
          </a:p>
          <a:p>
            <a:pPr marL="361950" lvl="1" indent="-361950"/>
            <a:endParaRPr lang="en-US" dirty="0">
              <a:solidFill>
                <a:schemeClr val="tx1">
                  <a:lumMod val="65000"/>
                  <a:lumOff val="35000"/>
                </a:schemeClr>
              </a:solidFill>
              <a:latin typeface="Aller" panose="02000503030000020004" pitchFamily="2" charset="77"/>
            </a:endParaRPr>
          </a:p>
          <a:p>
            <a:pPr marL="361950" lvl="1" indent="-361950"/>
            <a:r>
              <a:rPr lang="en-US" dirty="0">
                <a:solidFill>
                  <a:schemeClr val="tx1">
                    <a:lumMod val="65000"/>
                    <a:lumOff val="35000"/>
                  </a:schemeClr>
                </a:solidFill>
                <a:latin typeface="Aller" panose="02000503030000020004" pitchFamily="2" charset="77"/>
              </a:rPr>
              <a:t>Is concerned with migrant </a:t>
            </a:r>
            <a:r>
              <a:rPr lang="en-US" dirty="0" err="1">
                <a:solidFill>
                  <a:schemeClr val="tx1">
                    <a:lumMod val="65000"/>
                    <a:lumOff val="35000"/>
                  </a:schemeClr>
                </a:solidFill>
                <a:latin typeface="Aller" panose="02000503030000020004" pitchFamily="2" charset="77"/>
              </a:rPr>
              <a:t>childrne’s</a:t>
            </a:r>
            <a:r>
              <a:rPr lang="en-US" dirty="0">
                <a:solidFill>
                  <a:schemeClr val="tx1">
                    <a:lumMod val="65000"/>
                    <a:lumOff val="35000"/>
                  </a:schemeClr>
                </a:solidFill>
                <a:latin typeface="Aller" panose="02000503030000020004" pitchFamily="2" charset="77"/>
              </a:rPr>
              <a:t> well-being (rather than becoming)</a:t>
            </a:r>
          </a:p>
          <a:p>
            <a:pPr marL="342900" lvl="1" indent="-342900"/>
            <a:endParaRPr lang="en-US" dirty="0">
              <a:solidFill>
                <a:schemeClr val="tx1">
                  <a:lumMod val="65000"/>
                  <a:lumOff val="35000"/>
                </a:schemeClr>
              </a:solidFill>
              <a:latin typeface="Aller" panose="02000503030000020004" pitchFamily="2" charset="77"/>
            </a:endParaRPr>
          </a:p>
          <a:p>
            <a:pPr marL="361950" lvl="1" indent="-361950"/>
            <a:r>
              <a:rPr lang="en-US" dirty="0">
                <a:solidFill>
                  <a:schemeClr val="tx1">
                    <a:lumMod val="65000"/>
                    <a:lumOff val="35000"/>
                  </a:schemeClr>
                </a:solidFill>
                <a:latin typeface="Aller" panose="02000503030000020004" pitchFamily="2" charset="77"/>
              </a:rPr>
              <a:t>Focuses on development of migrants' life skills, capacities and agency</a:t>
            </a:r>
          </a:p>
          <a:p>
            <a:pPr marL="361950" lvl="1" indent="-361950"/>
            <a:endParaRPr lang="en-US" dirty="0">
              <a:solidFill>
                <a:schemeClr val="tx1">
                  <a:lumMod val="65000"/>
                  <a:lumOff val="35000"/>
                </a:schemeClr>
              </a:solidFill>
              <a:latin typeface="Aller" panose="02000503030000020004" pitchFamily="2" charset="77"/>
            </a:endParaRPr>
          </a:p>
          <a:p>
            <a:pPr marL="361950" lvl="1" indent="-361950"/>
            <a:r>
              <a:rPr lang="en-US" dirty="0">
                <a:solidFill>
                  <a:schemeClr val="tx1">
                    <a:lumMod val="65000"/>
                    <a:lumOff val="35000"/>
                  </a:schemeClr>
                </a:solidFill>
                <a:latin typeface="Aller" panose="02000503030000020004" pitchFamily="2" charset="77"/>
              </a:rPr>
              <a:t>Biggest challenges is how to translate subjective children’s views and their understanding of well-being into policies that tend to deal with objective measures and indicators of integration </a:t>
            </a:r>
          </a:p>
          <a:p>
            <a:pPr marL="361950" lvl="1" indent="-361950"/>
            <a:endParaRPr lang="en-SI" dirty="0">
              <a:solidFill>
                <a:schemeClr val="tx1">
                  <a:lumMod val="75000"/>
                  <a:lumOff val="25000"/>
                </a:schemeClr>
              </a:solidFill>
              <a:latin typeface="Aller" panose="02000503030000020004" pitchFamily="2" charset="77"/>
            </a:endParaRPr>
          </a:p>
          <a:p>
            <a:pPr lvl="1"/>
            <a:endParaRPr lang="en-GB" altLang="en-US" dirty="0">
              <a:solidFill>
                <a:schemeClr val="tx1">
                  <a:lumMod val="65000"/>
                  <a:lumOff val="35000"/>
                </a:schemeClr>
              </a:solidFill>
              <a:highlight>
                <a:srgbClr val="FFFF00"/>
              </a:highlight>
              <a:latin typeface="Aller" panose="02000503030000020004" pitchFamily="2" charset="-18"/>
            </a:endParaRPr>
          </a:p>
        </p:txBody>
      </p:sp>
      <p:pic>
        <p:nvPicPr>
          <p:cNvPr id="3075" name="Picture 6">
            <a:extLst>
              <a:ext uri="{FF2B5EF4-FFF2-40B4-BE49-F238E27FC236}">
                <a16:creationId xmlns:a16="http://schemas.microsoft.com/office/drawing/2014/main" id="{DC329396-BE3C-4D1E-AE03-7CA0959183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2488"/>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a:extLst>
              <a:ext uri="{FF2B5EF4-FFF2-40B4-BE49-F238E27FC236}">
                <a16:creationId xmlns:a16="http://schemas.microsoft.com/office/drawing/2014/main" id="{402FB423-3411-4A1B-B539-F65780DBB3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3800" y="914400"/>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8">
            <a:extLst>
              <a:ext uri="{FF2B5EF4-FFF2-40B4-BE49-F238E27FC236}">
                <a16:creationId xmlns:a16="http://schemas.microsoft.com/office/drawing/2014/main" id="{4F0AF9A2-8DE5-4890-8096-F5D1C0A9A5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6250" y="5657850"/>
            <a:ext cx="2406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7653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a:extLst>
              <a:ext uri="{FF2B5EF4-FFF2-40B4-BE49-F238E27FC236}">
                <a16:creationId xmlns:a16="http://schemas.microsoft.com/office/drawing/2014/main" id="{22B0EA05-70E7-4315-A57C-B63866E3015E}"/>
              </a:ext>
            </a:extLst>
          </p:cNvPr>
          <p:cNvSpPr>
            <a:spLocks noGrp="1" noChangeArrowheads="1"/>
          </p:cNvSpPr>
          <p:nvPr>
            <p:ph type="title"/>
          </p:nvPr>
        </p:nvSpPr>
        <p:spPr>
          <a:xfrm>
            <a:off x="361406" y="672306"/>
            <a:ext cx="11469188" cy="922338"/>
          </a:xfrm>
        </p:spPr>
        <p:txBody>
          <a:bodyPr/>
          <a:lstStyle/>
          <a:p>
            <a:pPr lvl="1" algn="ctr"/>
            <a:r>
              <a:rPr lang="en-US" sz="3200" b="1" dirty="0">
                <a:solidFill>
                  <a:schemeClr val="tx1">
                    <a:lumMod val="65000"/>
                    <a:lumOff val="35000"/>
                  </a:schemeClr>
                </a:solidFill>
                <a:latin typeface="Aller" panose="02000503030000020004" pitchFamily="2" charset="77"/>
              </a:rPr>
              <a:t>Child-centered approach to education</a:t>
            </a:r>
          </a:p>
        </p:txBody>
      </p:sp>
      <p:sp>
        <p:nvSpPr>
          <p:cNvPr id="3074" name="Content Placeholder 2">
            <a:extLst>
              <a:ext uri="{FF2B5EF4-FFF2-40B4-BE49-F238E27FC236}">
                <a16:creationId xmlns:a16="http://schemas.microsoft.com/office/drawing/2014/main" id="{04576E11-9D70-4CB5-9333-059EF950A303}"/>
              </a:ext>
            </a:extLst>
          </p:cNvPr>
          <p:cNvSpPr>
            <a:spLocks noGrp="1" noChangeArrowheads="1"/>
          </p:cNvSpPr>
          <p:nvPr>
            <p:ph idx="1"/>
          </p:nvPr>
        </p:nvSpPr>
        <p:spPr>
          <a:xfrm>
            <a:off x="997998" y="1718469"/>
            <a:ext cx="10515600" cy="4225131"/>
          </a:xfrm>
        </p:spPr>
        <p:txBody>
          <a:bodyPr/>
          <a:lstStyle/>
          <a:p>
            <a:pPr marL="14288" lvl="1" indent="0" algn="ctr">
              <a:buNone/>
            </a:pPr>
            <a:r>
              <a:rPr lang="sl-SI" sz="2800" dirty="0">
                <a:solidFill>
                  <a:schemeClr val="tx1">
                    <a:lumMod val="75000"/>
                    <a:lumOff val="25000"/>
                  </a:schemeClr>
                </a:solidFill>
                <a:latin typeface="Aller" panose="02000503030000020004" pitchFamily="2" charset="77"/>
              </a:rPr>
              <a:t>Emphasis on discovering migrants abilities, passions and skills through questioning, problem solving, independent thinking, innovation and creativity.</a:t>
            </a:r>
            <a:endParaRPr lang="en-SI" sz="2800" dirty="0">
              <a:solidFill>
                <a:schemeClr val="tx1">
                  <a:lumMod val="75000"/>
                  <a:lumOff val="25000"/>
                </a:schemeClr>
              </a:solidFill>
              <a:latin typeface="Aller" panose="02000503030000020004" pitchFamily="2" charset="77"/>
            </a:endParaRPr>
          </a:p>
          <a:p>
            <a:pPr lvl="1"/>
            <a:endParaRPr lang="en-SI" sz="2000" dirty="0">
              <a:solidFill>
                <a:schemeClr val="tx1">
                  <a:lumMod val="75000"/>
                  <a:lumOff val="25000"/>
                </a:schemeClr>
              </a:solidFill>
              <a:latin typeface="Aller" panose="02000503030000020004" pitchFamily="2" charset="77"/>
            </a:endParaRPr>
          </a:p>
          <a:p>
            <a:pPr lvl="1">
              <a:spcBef>
                <a:spcPts val="1100"/>
              </a:spcBef>
            </a:pPr>
            <a:r>
              <a:rPr lang="sl-SI" dirty="0">
                <a:solidFill>
                  <a:schemeClr val="tx1">
                    <a:lumMod val="75000"/>
                    <a:lumOff val="25000"/>
                  </a:schemeClr>
                </a:solidFill>
                <a:latin typeface="Aller" panose="02000503030000020004" pitchFamily="2" charset="77"/>
              </a:rPr>
              <a:t>introducing multicultural education and diversity management</a:t>
            </a:r>
          </a:p>
          <a:p>
            <a:pPr lvl="1">
              <a:spcBef>
                <a:spcPts val="1100"/>
              </a:spcBef>
            </a:pPr>
            <a:r>
              <a:rPr lang="sl-SI" dirty="0">
                <a:solidFill>
                  <a:schemeClr val="tx1">
                    <a:lumMod val="75000"/>
                    <a:lumOff val="25000"/>
                  </a:schemeClr>
                </a:solidFill>
                <a:latin typeface="Aller" panose="02000503030000020004" pitchFamily="2" charset="77"/>
              </a:rPr>
              <a:t>solving inter-ethnic conflicts in the school environment </a:t>
            </a:r>
          </a:p>
          <a:p>
            <a:pPr lvl="1">
              <a:spcBef>
                <a:spcPts val="1100"/>
              </a:spcBef>
            </a:pPr>
            <a:r>
              <a:rPr lang="sl-SI" dirty="0">
                <a:solidFill>
                  <a:schemeClr val="tx1">
                    <a:lumMod val="75000"/>
                    <a:lumOff val="25000"/>
                  </a:schemeClr>
                </a:solidFill>
                <a:latin typeface="Aller" panose="02000503030000020004" pitchFamily="2" charset="77"/>
              </a:rPr>
              <a:t>art-based practices and measures for promoting inclusion</a:t>
            </a:r>
          </a:p>
          <a:p>
            <a:pPr lvl="1">
              <a:spcBef>
                <a:spcPts val="1100"/>
              </a:spcBef>
            </a:pPr>
            <a:r>
              <a:rPr lang="sl-SI" dirty="0">
                <a:solidFill>
                  <a:schemeClr val="tx1">
                    <a:lumMod val="75000"/>
                    <a:lumOff val="25000"/>
                  </a:schemeClr>
                </a:solidFill>
                <a:latin typeface="Aller" panose="02000503030000020004" pitchFamily="2" charset="77"/>
              </a:rPr>
              <a:t>indicators of migrants’ conceptualization of well-being and </a:t>
            </a:r>
          </a:p>
          <a:p>
            <a:pPr lvl="1">
              <a:spcBef>
                <a:spcPts val="1100"/>
              </a:spcBef>
            </a:pPr>
            <a:r>
              <a:rPr lang="sl-SI" dirty="0">
                <a:solidFill>
                  <a:schemeClr val="tx1">
                    <a:lumMod val="75000"/>
                    <a:lumOff val="25000"/>
                  </a:schemeClr>
                </a:solidFill>
                <a:latin typeface="Aller" panose="02000503030000020004" pitchFamily="2" charset="77"/>
              </a:rPr>
              <a:t>organizing everyday school life for diversity management. </a:t>
            </a:r>
            <a:endParaRPr lang="en-SI" dirty="0">
              <a:solidFill>
                <a:schemeClr val="tx1">
                  <a:lumMod val="75000"/>
                  <a:lumOff val="25000"/>
                </a:schemeClr>
              </a:solidFill>
              <a:latin typeface="Aller" panose="02000503030000020004" pitchFamily="2" charset="77"/>
            </a:endParaRPr>
          </a:p>
          <a:p>
            <a:pPr lvl="1"/>
            <a:endParaRPr lang="en-SI" dirty="0"/>
          </a:p>
          <a:p>
            <a:pPr lvl="1"/>
            <a:endParaRPr lang="en-GB" altLang="en-US" dirty="0">
              <a:solidFill>
                <a:schemeClr val="tx1">
                  <a:lumMod val="65000"/>
                  <a:lumOff val="35000"/>
                </a:schemeClr>
              </a:solidFill>
              <a:highlight>
                <a:srgbClr val="FFFF00"/>
              </a:highlight>
              <a:latin typeface="Aller" panose="02000503030000020004" pitchFamily="2" charset="-18"/>
            </a:endParaRPr>
          </a:p>
        </p:txBody>
      </p:sp>
      <p:pic>
        <p:nvPicPr>
          <p:cNvPr id="3075" name="Picture 6">
            <a:extLst>
              <a:ext uri="{FF2B5EF4-FFF2-40B4-BE49-F238E27FC236}">
                <a16:creationId xmlns:a16="http://schemas.microsoft.com/office/drawing/2014/main" id="{DC329396-BE3C-4D1E-AE03-7CA0959183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2488"/>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a:extLst>
              <a:ext uri="{FF2B5EF4-FFF2-40B4-BE49-F238E27FC236}">
                <a16:creationId xmlns:a16="http://schemas.microsoft.com/office/drawing/2014/main" id="{402FB423-3411-4A1B-B539-F65780DBB3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3800" y="914400"/>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8">
            <a:extLst>
              <a:ext uri="{FF2B5EF4-FFF2-40B4-BE49-F238E27FC236}">
                <a16:creationId xmlns:a16="http://schemas.microsoft.com/office/drawing/2014/main" id="{4F0AF9A2-8DE5-4890-8096-F5D1C0A9A5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6250" y="5657850"/>
            <a:ext cx="2406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9800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a:extLst>
              <a:ext uri="{FF2B5EF4-FFF2-40B4-BE49-F238E27FC236}">
                <a16:creationId xmlns:a16="http://schemas.microsoft.com/office/drawing/2014/main" id="{22B0EA05-70E7-4315-A57C-B63866E3015E}"/>
              </a:ext>
            </a:extLst>
          </p:cNvPr>
          <p:cNvSpPr>
            <a:spLocks noGrp="1" noChangeArrowheads="1"/>
          </p:cNvSpPr>
          <p:nvPr>
            <p:ph type="title"/>
          </p:nvPr>
        </p:nvSpPr>
        <p:spPr>
          <a:xfrm>
            <a:off x="838200" y="714651"/>
            <a:ext cx="10515600" cy="1110973"/>
          </a:xfrm>
        </p:spPr>
        <p:txBody>
          <a:bodyPr/>
          <a:lstStyle/>
          <a:p>
            <a:pPr algn="ctr"/>
            <a:br>
              <a:rPr lang="sl-SI" sz="4000" b="1" kern="0" dirty="0">
                <a:solidFill>
                  <a:schemeClr val="tx1">
                    <a:lumMod val="75000"/>
                    <a:lumOff val="25000"/>
                  </a:schemeClr>
                </a:solidFill>
                <a:effectLst/>
                <a:latin typeface="Aller" panose="02000503030000020004" pitchFamily="2" charset="-18"/>
                <a:ea typeface="Times New Roman" panose="02020603050405020304" pitchFamily="18" charset="0"/>
                <a:cs typeface="Times New Roman" panose="02020603050405020304" pitchFamily="18" charset="0"/>
              </a:rPr>
            </a:br>
            <a:r>
              <a:rPr lang="en-GB" sz="4000" b="1" kern="0" dirty="0">
                <a:solidFill>
                  <a:schemeClr val="tx1">
                    <a:lumMod val="65000"/>
                    <a:lumOff val="35000"/>
                  </a:schemeClr>
                </a:solidFill>
                <a:latin typeface="Aller" panose="02000503030000020004" pitchFamily="2" charset="-18"/>
                <a:ea typeface="Times New Roman" panose="02020603050405020304" pitchFamily="18" charset="0"/>
                <a:cs typeface="Times New Roman" panose="02020603050405020304" pitchFamily="18" charset="0"/>
              </a:rPr>
              <a:t>I</a:t>
            </a:r>
            <a:r>
              <a:rPr lang="en-GB" sz="4000" b="1" kern="0" dirty="0">
                <a:solidFill>
                  <a:schemeClr val="tx1">
                    <a:lumMod val="65000"/>
                    <a:lumOff val="35000"/>
                  </a:schemeClr>
                </a:solidFill>
                <a:effectLst/>
                <a:latin typeface="Aller" panose="02000503030000020004" pitchFamily="2" charset="-18"/>
                <a:ea typeface="Times New Roman" panose="02020603050405020304" pitchFamily="18" charset="0"/>
                <a:cs typeface="Times New Roman" panose="02020603050405020304" pitchFamily="18" charset="0"/>
              </a:rPr>
              <a:t>mplementation of child-centred approach </a:t>
            </a:r>
            <a:br>
              <a:rPr lang="en-GB" sz="1800" b="1" kern="0" dirty="0">
                <a:solidFill>
                  <a:schemeClr val="tx1">
                    <a:lumMod val="65000"/>
                    <a:lumOff val="3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lang="en-US" altLang="en-US" b="1" dirty="0">
              <a:solidFill>
                <a:schemeClr val="tx1">
                  <a:lumMod val="65000"/>
                  <a:lumOff val="35000"/>
                </a:schemeClr>
              </a:solidFill>
              <a:latin typeface="Aller" panose="02000503030000020004" pitchFamily="2" charset="-18"/>
            </a:endParaRPr>
          </a:p>
        </p:txBody>
      </p:sp>
      <p:sp>
        <p:nvSpPr>
          <p:cNvPr id="3074" name="Content Placeholder 2">
            <a:extLst>
              <a:ext uri="{FF2B5EF4-FFF2-40B4-BE49-F238E27FC236}">
                <a16:creationId xmlns:a16="http://schemas.microsoft.com/office/drawing/2014/main" id="{04576E11-9D70-4CB5-9333-059EF950A303}"/>
              </a:ext>
            </a:extLst>
          </p:cNvPr>
          <p:cNvSpPr>
            <a:spLocks noGrp="1" noChangeArrowheads="1"/>
          </p:cNvSpPr>
          <p:nvPr>
            <p:ph idx="1"/>
          </p:nvPr>
        </p:nvSpPr>
        <p:spPr>
          <a:xfrm>
            <a:off x="997998" y="2236787"/>
            <a:ext cx="10515600" cy="3906561"/>
          </a:xfrm>
        </p:spPr>
        <p:txBody>
          <a:bodyPr/>
          <a:lstStyle/>
          <a:p>
            <a:pPr marL="92075" lvl="1" indent="0" algn="ctr">
              <a:buNone/>
            </a:pPr>
            <a:r>
              <a:rPr lang="en-GB" altLang="en-US" dirty="0">
                <a:solidFill>
                  <a:schemeClr val="tx1">
                    <a:lumMod val="65000"/>
                    <a:lumOff val="35000"/>
                  </a:schemeClr>
                </a:solidFill>
                <a:latin typeface="Aller" panose="02000503030000020004" pitchFamily="2" charset="-18"/>
              </a:rPr>
              <a:t>In applying MiCREATE fieldwork we choose to apply diverse methodological approaches that are in line with CCA</a:t>
            </a:r>
          </a:p>
          <a:p>
            <a:pPr marL="92075" lvl="1" indent="0">
              <a:buNone/>
            </a:pPr>
            <a:endParaRPr lang="en-GB" altLang="en-US" dirty="0">
              <a:solidFill>
                <a:schemeClr val="tx1">
                  <a:lumMod val="65000"/>
                  <a:lumOff val="35000"/>
                </a:schemeClr>
              </a:solidFill>
              <a:latin typeface="Aller" panose="02000503030000020004" pitchFamily="2" charset="-18"/>
            </a:endParaRPr>
          </a:p>
          <a:p>
            <a:pPr marL="434975" lvl="1" indent="-342900">
              <a:spcBef>
                <a:spcPts val="1100"/>
              </a:spcBef>
            </a:pPr>
            <a:r>
              <a:rPr lang="en-GB" altLang="en-US" dirty="0">
                <a:solidFill>
                  <a:schemeClr val="tx1">
                    <a:lumMod val="65000"/>
                    <a:lumOff val="35000"/>
                  </a:schemeClr>
                </a:solidFill>
                <a:latin typeface="Aller" panose="02000503030000020004" pitchFamily="2" charset="-18"/>
              </a:rPr>
              <a:t>Child-centred Methodology</a:t>
            </a:r>
          </a:p>
          <a:p>
            <a:pPr marL="434975" lvl="1" indent="-342900">
              <a:spcBef>
                <a:spcPts val="1100"/>
              </a:spcBef>
            </a:pPr>
            <a:r>
              <a:rPr lang="en-GB" altLang="en-US" dirty="0">
                <a:solidFill>
                  <a:schemeClr val="tx1">
                    <a:lumMod val="65000"/>
                    <a:lumOff val="35000"/>
                  </a:schemeClr>
                </a:solidFill>
                <a:latin typeface="Aller" panose="02000503030000020004" pitchFamily="2" charset="-18"/>
              </a:rPr>
              <a:t>Child Advisory board (evaluation of research steps, measure instruments, methodology, tools for teachers, policy briefs etc.) </a:t>
            </a:r>
          </a:p>
          <a:p>
            <a:pPr marL="434975" lvl="1" indent="-342900">
              <a:spcBef>
                <a:spcPts val="1100"/>
              </a:spcBef>
            </a:pPr>
            <a:r>
              <a:rPr lang="en-GB" altLang="en-US" dirty="0">
                <a:solidFill>
                  <a:schemeClr val="tx1">
                    <a:lumMod val="65000"/>
                    <a:lumOff val="35000"/>
                  </a:schemeClr>
                </a:solidFill>
                <a:latin typeface="Aller" panose="02000503030000020004" pitchFamily="2" charset="-18"/>
              </a:rPr>
              <a:t>Child-centred policy recommendations</a:t>
            </a:r>
          </a:p>
          <a:p>
            <a:pPr marL="434975" lvl="1" indent="-342900">
              <a:spcBef>
                <a:spcPts val="1100"/>
              </a:spcBef>
            </a:pPr>
            <a:r>
              <a:rPr lang="en-GB" altLang="en-US" dirty="0">
                <a:solidFill>
                  <a:schemeClr val="tx1">
                    <a:lumMod val="65000"/>
                    <a:lumOff val="35000"/>
                  </a:schemeClr>
                </a:solidFill>
                <a:latin typeface="Aller" panose="02000503030000020004" pitchFamily="2" charset="-18"/>
              </a:rPr>
              <a:t>Child-centred tools for teachers</a:t>
            </a:r>
          </a:p>
        </p:txBody>
      </p:sp>
      <p:pic>
        <p:nvPicPr>
          <p:cNvPr id="3075" name="Picture 6">
            <a:extLst>
              <a:ext uri="{FF2B5EF4-FFF2-40B4-BE49-F238E27FC236}">
                <a16:creationId xmlns:a16="http://schemas.microsoft.com/office/drawing/2014/main" id="{DC329396-BE3C-4D1E-AE03-7CA0959183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2488"/>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a:extLst>
              <a:ext uri="{FF2B5EF4-FFF2-40B4-BE49-F238E27FC236}">
                <a16:creationId xmlns:a16="http://schemas.microsoft.com/office/drawing/2014/main" id="{402FB423-3411-4A1B-B539-F65780DBB3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3800" y="914400"/>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8">
            <a:extLst>
              <a:ext uri="{FF2B5EF4-FFF2-40B4-BE49-F238E27FC236}">
                <a16:creationId xmlns:a16="http://schemas.microsoft.com/office/drawing/2014/main" id="{4F0AF9A2-8DE5-4890-8096-F5D1C0A9A5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6250" y="5657850"/>
            <a:ext cx="2406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597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a:extLst>
              <a:ext uri="{FF2B5EF4-FFF2-40B4-BE49-F238E27FC236}">
                <a16:creationId xmlns:a16="http://schemas.microsoft.com/office/drawing/2014/main" id="{22B0EA05-70E7-4315-A57C-B63866E3015E}"/>
              </a:ext>
            </a:extLst>
          </p:cNvPr>
          <p:cNvSpPr>
            <a:spLocks noGrp="1" noChangeArrowheads="1"/>
          </p:cNvSpPr>
          <p:nvPr>
            <p:ph type="title"/>
          </p:nvPr>
        </p:nvSpPr>
        <p:spPr>
          <a:xfrm>
            <a:off x="838200" y="714651"/>
            <a:ext cx="10515600" cy="1110973"/>
          </a:xfrm>
        </p:spPr>
        <p:txBody>
          <a:bodyPr/>
          <a:lstStyle/>
          <a:p>
            <a:pPr algn="ctr"/>
            <a:br>
              <a:rPr lang="sl-SI" sz="2800" b="1" kern="0" dirty="0">
                <a:solidFill>
                  <a:schemeClr val="tx1">
                    <a:lumMod val="75000"/>
                    <a:lumOff val="25000"/>
                  </a:schemeClr>
                </a:solidFill>
                <a:effectLst/>
                <a:latin typeface="Aller" panose="02000503030000020004" pitchFamily="2" charset="-18"/>
                <a:ea typeface="Times New Roman" panose="02020603050405020304" pitchFamily="18" charset="0"/>
                <a:cs typeface="Times New Roman" panose="02020603050405020304" pitchFamily="18" charset="0"/>
              </a:rPr>
            </a:br>
            <a:r>
              <a:rPr lang="en-GB" altLang="en-US" sz="4000" b="1" dirty="0">
                <a:solidFill>
                  <a:schemeClr val="tx1">
                    <a:lumMod val="65000"/>
                    <a:lumOff val="35000"/>
                  </a:schemeClr>
                </a:solidFill>
                <a:latin typeface="Aller" panose="02000503030000020004" pitchFamily="2" charset="-18"/>
              </a:rPr>
              <a:t>Child-centred Methodology</a:t>
            </a:r>
            <a:br>
              <a:rPr lang="en-GB" altLang="en-US" sz="4000" b="1" dirty="0">
                <a:solidFill>
                  <a:schemeClr val="tx1">
                    <a:lumMod val="65000"/>
                    <a:lumOff val="35000"/>
                  </a:schemeClr>
                </a:solidFill>
                <a:latin typeface="Aller" panose="02000503030000020004" pitchFamily="2" charset="-18"/>
              </a:rPr>
            </a:br>
            <a:br>
              <a:rPr lang="en-GB" sz="4000" b="1" kern="0" dirty="0">
                <a:solidFill>
                  <a:schemeClr val="tx1">
                    <a:lumMod val="65000"/>
                    <a:lumOff val="3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br>
            <a:endParaRPr lang="en-US" altLang="en-US" sz="4000" b="1" dirty="0">
              <a:solidFill>
                <a:schemeClr val="tx1">
                  <a:lumMod val="65000"/>
                  <a:lumOff val="35000"/>
                </a:schemeClr>
              </a:solidFill>
              <a:latin typeface="Aller" panose="02000503030000020004" pitchFamily="2" charset="-18"/>
            </a:endParaRPr>
          </a:p>
        </p:txBody>
      </p:sp>
      <p:sp>
        <p:nvSpPr>
          <p:cNvPr id="3074" name="Content Placeholder 2">
            <a:extLst>
              <a:ext uri="{FF2B5EF4-FFF2-40B4-BE49-F238E27FC236}">
                <a16:creationId xmlns:a16="http://schemas.microsoft.com/office/drawing/2014/main" id="{04576E11-9D70-4CB5-9333-059EF950A303}"/>
              </a:ext>
            </a:extLst>
          </p:cNvPr>
          <p:cNvSpPr>
            <a:spLocks noGrp="1" noChangeArrowheads="1"/>
          </p:cNvSpPr>
          <p:nvPr>
            <p:ph idx="1"/>
          </p:nvPr>
        </p:nvSpPr>
        <p:spPr>
          <a:xfrm>
            <a:off x="997998" y="2236787"/>
            <a:ext cx="10515600" cy="3906561"/>
          </a:xfrm>
        </p:spPr>
        <p:txBody>
          <a:bodyPr/>
          <a:lstStyle/>
          <a:p>
            <a:pPr marL="549275" lvl="1" indent="-457200">
              <a:buAutoNum type="arabicPeriod"/>
            </a:pPr>
            <a:r>
              <a:rPr lang="sl-SI" altLang="en-US" sz="2400" b="1" dirty="0" err="1">
                <a:solidFill>
                  <a:schemeClr val="tx1">
                    <a:lumMod val="65000"/>
                    <a:lumOff val="35000"/>
                  </a:schemeClr>
                </a:solidFill>
                <a:latin typeface="Aller" panose="02000503030000020004" pitchFamily="2" charset="-18"/>
              </a:rPr>
              <a:t>Participant</a:t>
            </a:r>
            <a:r>
              <a:rPr lang="sl-SI" altLang="en-US" sz="2400" b="1" dirty="0">
                <a:solidFill>
                  <a:schemeClr val="tx1">
                    <a:lumMod val="65000"/>
                    <a:lumOff val="35000"/>
                  </a:schemeClr>
                </a:solidFill>
                <a:latin typeface="Aller" panose="02000503030000020004" pitchFamily="2" charset="-18"/>
              </a:rPr>
              <a:t> </a:t>
            </a:r>
            <a:r>
              <a:rPr lang="sl-SI" altLang="en-US" sz="2400" b="1" dirty="0" err="1">
                <a:solidFill>
                  <a:schemeClr val="tx1">
                    <a:lumMod val="65000"/>
                    <a:lumOff val="35000"/>
                  </a:schemeClr>
                </a:solidFill>
                <a:latin typeface="Aller" panose="02000503030000020004" pitchFamily="2" charset="-18"/>
              </a:rPr>
              <a:t>observation</a:t>
            </a:r>
            <a:endParaRPr lang="sl-SI" altLang="en-US" sz="2400" b="1" dirty="0">
              <a:solidFill>
                <a:schemeClr val="tx1">
                  <a:lumMod val="65000"/>
                  <a:lumOff val="35000"/>
                </a:schemeClr>
              </a:solidFill>
              <a:latin typeface="Aller" panose="02000503030000020004" pitchFamily="2" charset="-18"/>
            </a:endParaRPr>
          </a:p>
          <a:p>
            <a:pPr marL="549275" lvl="1" indent="-457200">
              <a:buAutoNum type="arabicPeriod"/>
            </a:pPr>
            <a:r>
              <a:rPr lang="en-GB" b="1" dirty="0">
                <a:solidFill>
                  <a:schemeClr val="tx1">
                    <a:lumMod val="65000"/>
                    <a:lumOff val="35000"/>
                  </a:schemeClr>
                </a:solidFill>
                <a:latin typeface="Aller" panose="02000503030000020004" pitchFamily="2" charset="-18"/>
                <a:ea typeface="Times New Roman" panose="02020603050405020304" pitchFamily="18" charset="0"/>
                <a:cs typeface="Times New Roman" panose="02020603050405020304" pitchFamily="18" charset="0"/>
              </a:rPr>
              <a:t>Art-based approach</a:t>
            </a:r>
            <a:endParaRPr lang="sl-SI" b="1" dirty="0">
              <a:solidFill>
                <a:schemeClr val="tx1">
                  <a:lumMod val="65000"/>
                  <a:lumOff val="35000"/>
                </a:schemeClr>
              </a:solidFill>
              <a:latin typeface="Aller" panose="02000503030000020004" pitchFamily="2" charset="-18"/>
              <a:ea typeface="Times New Roman" panose="02020603050405020304" pitchFamily="18" charset="0"/>
              <a:cs typeface="Times New Roman" panose="02020603050405020304" pitchFamily="18" charset="0"/>
            </a:endParaRPr>
          </a:p>
          <a:p>
            <a:pPr marL="549275" lvl="1" indent="-457200">
              <a:buAutoNum type="arabicPeriod"/>
            </a:pPr>
            <a:r>
              <a:rPr lang="en-GB" b="1" dirty="0">
                <a:solidFill>
                  <a:schemeClr val="tx1">
                    <a:lumMod val="65000"/>
                    <a:lumOff val="35000"/>
                  </a:schemeClr>
                </a:solidFill>
                <a:effectLst/>
                <a:latin typeface="Aller" panose="02000503030000020004" pitchFamily="2" charset="77"/>
                <a:ea typeface="Times New Roman" panose="02020603050405020304" pitchFamily="18" charset="0"/>
                <a:cs typeface="Times New Roman" panose="02020603050405020304" pitchFamily="18" charset="0"/>
              </a:rPr>
              <a:t>Narrative interviews</a:t>
            </a:r>
            <a:endParaRPr lang="sl-SI" b="1" dirty="0">
              <a:solidFill>
                <a:schemeClr val="tx1">
                  <a:lumMod val="65000"/>
                  <a:lumOff val="35000"/>
                </a:schemeClr>
              </a:solidFill>
              <a:latin typeface="Aller" panose="02000503030000020004" pitchFamily="2" charset="-18"/>
              <a:ea typeface="Times New Roman" panose="02020603050405020304" pitchFamily="18" charset="0"/>
              <a:cs typeface="Times New Roman" panose="02020603050405020304" pitchFamily="18" charset="0"/>
            </a:endParaRPr>
          </a:p>
          <a:p>
            <a:pPr marL="549275" lvl="1" indent="-457200" algn="ctr">
              <a:buAutoNum type="arabicPeriod"/>
            </a:pPr>
            <a:endParaRPr lang="sl-SI" altLang="en-US" sz="2400" b="1" dirty="0">
              <a:solidFill>
                <a:schemeClr val="tx1">
                  <a:lumMod val="65000"/>
                  <a:lumOff val="35000"/>
                </a:schemeClr>
              </a:solidFill>
              <a:latin typeface="Aller" panose="02000503030000020004" pitchFamily="2" charset="-18"/>
            </a:endParaRPr>
          </a:p>
          <a:p>
            <a:pPr marL="549275" lvl="1" indent="-457200" algn="ctr">
              <a:buAutoNum type="arabicPeriod"/>
            </a:pPr>
            <a:endParaRPr lang="en-GB" altLang="en-US" dirty="0">
              <a:solidFill>
                <a:schemeClr val="tx1">
                  <a:lumMod val="65000"/>
                  <a:lumOff val="35000"/>
                </a:schemeClr>
              </a:solidFill>
              <a:latin typeface="Aller" panose="02000503030000020004" pitchFamily="2" charset="-18"/>
            </a:endParaRPr>
          </a:p>
        </p:txBody>
      </p:sp>
      <p:pic>
        <p:nvPicPr>
          <p:cNvPr id="3075" name="Picture 6">
            <a:extLst>
              <a:ext uri="{FF2B5EF4-FFF2-40B4-BE49-F238E27FC236}">
                <a16:creationId xmlns:a16="http://schemas.microsoft.com/office/drawing/2014/main" id="{DC329396-BE3C-4D1E-AE03-7CA0959183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2488"/>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a:extLst>
              <a:ext uri="{FF2B5EF4-FFF2-40B4-BE49-F238E27FC236}">
                <a16:creationId xmlns:a16="http://schemas.microsoft.com/office/drawing/2014/main" id="{402FB423-3411-4A1B-B539-F65780DBB3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3800" y="914400"/>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8">
            <a:extLst>
              <a:ext uri="{FF2B5EF4-FFF2-40B4-BE49-F238E27FC236}">
                <a16:creationId xmlns:a16="http://schemas.microsoft.com/office/drawing/2014/main" id="{4F0AF9A2-8DE5-4890-8096-F5D1C0A9A5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6250" y="5657850"/>
            <a:ext cx="2406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0718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a:extLst>
              <a:ext uri="{FF2B5EF4-FFF2-40B4-BE49-F238E27FC236}">
                <a16:creationId xmlns:a16="http://schemas.microsoft.com/office/drawing/2014/main" id="{22B0EA05-70E7-4315-A57C-B63866E3015E}"/>
              </a:ext>
            </a:extLst>
          </p:cNvPr>
          <p:cNvSpPr>
            <a:spLocks noGrp="1" noChangeArrowheads="1"/>
          </p:cNvSpPr>
          <p:nvPr>
            <p:ph type="title"/>
          </p:nvPr>
        </p:nvSpPr>
        <p:spPr>
          <a:xfrm>
            <a:off x="838200" y="365125"/>
            <a:ext cx="10515600" cy="1460500"/>
          </a:xfrm>
        </p:spPr>
        <p:txBody>
          <a:bodyPr/>
          <a:lstStyle/>
          <a:p>
            <a:pPr algn="ctr"/>
            <a:r>
              <a:rPr lang="sl-SI" altLang="en-US" sz="4000" b="1" dirty="0">
                <a:solidFill>
                  <a:schemeClr val="tx1">
                    <a:lumMod val="65000"/>
                    <a:lumOff val="35000"/>
                  </a:schemeClr>
                </a:solidFill>
                <a:latin typeface="Aller" panose="02000503030000020004" pitchFamily="2" charset="-18"/>
              </a:rPr>
              <a:t>Participant observation</a:t>
            </a:r>
            <a:endParaRPr lang="en-US" altLang="en-US" sz="4000" b="1" dirty="0">
              <a:solidFill>
                <a:schemeClr val="tx1">
                  <a:lumMod val="65000"/>
                  <a:lumOff val="35000"/>
                </a:schemeClr>
              </a:solidFill>
              <a:latin typeface="Aller" panose="02000503030000020004" pitchFamily="2" charset="-18"/>
            </a:endParaRPr>
          </a:p>
        </p:txBody>
      </p:sp>
      <p:sp>
        <p:nvSpPr>
          <p:cNvPr id="3074" name="Content Placeholder 2">
            <a:extLst>
              <a:ext uri="{FF2B5EF4-FFF2-40B4-BE49-F238E27FC236}">
                <a16:creationId xmlns:a16="http://schemas.microsoft.com/office/drawing/2014/main" id="{04576E11-9D70-4CB5-9333-059EF950A303}"/>
              </a:ext>
            </a:extLst>
          </p:cNvPr>
          <p:cNvSpPr>
            <a:spLocks noGrp="1" noChangeArrowheads="1"/>
          </p:cNvSpPr>
          <p:nvPr>
            <p:ph idx="1"/>
          </p:nvPr>
        </p:nvSpPr>
        <p:spPr>
          <a:xfrm>
            <a:off x="635431" y="1476375"/>
            <a:ext cx="11354445" cy="4181476"/>
          </a:xfrm>
        </p:spPr>
        <p:txBody>
          <a:bodyPr/>
          <a:lstStyle/>
          <a:p>
            <a:pPr marL="457200" lvl="1" indent="0">
              <a:buNone/>
            </a:pPr>
            <a:r>
              <a:rPr lang="en-US" sz="2000" b="1" dirty="0">
                <a:solidFill>
                  <a:schemeClr val="tx1">
                    <a:lumMod val="65000"/>
                    <a:lumOff val="35000"/>
                  </a:schemeClr>
                </a:solidFill>
                <a:effectLst/>
                <a:latin typeface="Aller" panose="02000503030000020004" pitchFamily="2" charset="-18"/>
                <a:ea typeface="Times New Roman" panose="02020603050405020304" pitchFamily="18" charset="0"/>
              </a:rPr>
              <a:t>Aim</a:t>
            </a:r>
            <a:r>
              <a:rPr lang="sl-SI" sz="2000" b="1" dirty="0">
                <a:solidFill>
                  <a:schemeClr val="tx1">
                    <a:lumMod val="65000"/>
                    <a:lumOff val="35000"/>
                  </a:schemeClr>
                </a:solidFill>
                <a:effectLst/>
                <a:latin typeface="Aller" panose="02000503030000020004" pitchFamily="2" charset="-18"/>
                <a:ea typeface="Times New Roman" panose="02020603050405020304" pitchFamily="18" charset="0"/>
              </a:rPr>
              <a:t>s</a:t>
            </a:r>
            <a:r>
              <a:rPr lang="en-US" sz="2000" b="1" dirty="0">
                <a:solidFill>
                  <a:schemeClr val="tx1">
                    <a:lumMod val="65000"/>
                    <a:lumOff val="35000"/>
                  </a:schemeClr>
                </a:solidFill>
                <a:effectLst/>
                <a:latin typeface="Aller" panose="02000503030000020004" pitchFamily="2" charset="-18"/>
                <a:ea typeface="Times New Roman" panose="02020603050405020304" pitchFamily="18" charset="0"/>
              </a:rPr>
              <a:t>: </a:t>
            </a:r>
            <a:endParaRPr lang="sl-SI" sz="2000" b="1" dirty="0">
              <a:solidFill>
                <a:schemeClr val="tx1">
                  <a:lumMod val="65000"/>
                  <a:lumOff val="35000"/>
                </a:schemeClr>
              </a:solidFill>
              <a:effectLst/>
              <a:latin typeface="Aller" panose="02000503030000020004" pitchFamily="2" charset="-18"/>
              <a:ea typeface="Times New Roman" panose="02020603050405020304" pitchFamily="18" charset="0"/>
            </a:endParaRPr>
          </a:p>
          <a:p>
            <a:pPr marL="277813" lvl="1" indent="-277813">
              <a:spcBef>
                <a:spcPts val="1100"/>
              </a:spcBef>
              <a:buFont typeface="Wingdings" panose="05000000000000000000" pitchFamily="2" charset="2"/>
              <a:buChar char="Ø"/>
            </a:pPr>
            <a:r>
              <a:rPr lang="en-US" sz="2000" dirty="0">
                <a:solidFill>
                  <a:schemeClr val="tx1">
                    <a:lumMod val="65000"/>
                    <a:lumOff val="35000"/>
                  </a:schemeClr>
                </a:solidFill>
                <a:effectLst/>
                <a:latin typeface="Aller" panose="02000503030000020004" pitchFamily="2" charset="-18"/>
                <a:ea typeface="Times New Roman" panose="02020603050405020304" pitchFamily="18" charset="0"/>
              </a:rPr>
              <a:t>to take part in the daily activities, interactions and events of children, to learn </a:t>
            </a:r>
            <a:r>
              <a:rPr lang="sl-SI" sz="2000" dirty="0" err="1">
                <a:solidFill>
                  <a:schemeClr val="tx1">
                    <a:lumMod val="65000"/>
                    <a:lumOff val="35000"/>
                  </a:schemeClr>
                </a:solidFill>
                <a:effectLst/>
                <a:latin typeface="Aller" panose="02000503030000020004" pitchFamily="2" charset="-18"/>
                <a:ea typeface="Times New Roman" panose="02020603050405020304" pitchFamily="18" charset="0"/>
              </a:rPr>
              <a:t>about</a:t>
            </a:r>
            <a:r>
              <a:rPr lang="sl-SI" sz="2000" dirty="0">
                <a:solidFill>
                  <a:schemeClr val="tx1">
                    <a:lumMod val="65000"/>
                    <a:lumOff val="35000"/>
                  </a:schemeClr>
                </a:solidFill>
                <a:effectLst/>
                <a:latin typeface="Aller" panose="02000503030000020004" pitchFamily="2" charset="-18"/>
                <a:ea typeface="Times New Roman" panose="02020603050405020304" pitchFamily="18" charset="0"/>
              </a:rPr>
              <a:t> </a:t>
            </a:r>
            <a:r>
              <a:rPr lang="en-US" sz="2000" dirty="0">
                <a:solidFill>
                  <a:schemeClr val="tx1">
                    <a:lumMod val="65000"/>
                    <a:lumOff val="35000"/>
                  </a:schemeClr>
                </a:solidFill>
                <a:effectLst/>
                <a:latin typeface="Aller" panose="02000503030000020004" pitchFamily="2" charset="-18"/>
                <a:ea typeface="Times New Roman" panose="02020603050405020304" pitchFamily="18" charset="0"/>
              </a:rPr>
              <a:t>their life routines and their ‘culture’ (</a:t>
            </a:r>
            <a:r>
              <a:rPr lang="sl-SI" sz="2000" dirty="0">
                <a:solidFill>
                  <a:schemeClr val="tx1">
                    <a:lumMod val="65000"/>
                    <a:lumOff val="35000"/>
                  </a:schemeClr>
                </a:solidFill>
                <a:effectLst/>
                <a:latin typeface="Aller" panose="02000503030000020004" pitchFamily="2" charset="-18"/>
                <a:ea typeface="Times New Roman" panose="02020603050405020304" pitchFamily="18" charset="0"/>
              </a:rPr>
              <a:t>P</a:t>
            </a:r>
            <a:r>
              <a:rPr lang="en-US" sz="2000" dirty="0" err="1">
                <a:solidFill>
                  <a:schemeClr val="tx1">
                    <a:lumMod val="65000"/>
                    <a:lumOff val="35000"/>
                  </a:schemeClr>
                </a:solidFill>
                <a:effectLst/>
                <a:latin typeface="Aller" panose="02000503030000020004" pitchFamily="2" charset="-18"/>
                <a:ea typeface="Times New Roman" panose="02020603050405020304" pitchFamily="18" charset="0"/>
              </a:rPr>
              <a:t>ellegrini</a:t>
            </a:r>
            <a:r>
              <a:rPr lang="en-US" sz="2000" dirty="0">
                <a:solidFill>
                  <a:schemeClr val="tx1">
                    <a:lumMod val="65000"/>
                    <a:lumOff val="35000"/>
                  </a:schemeClr>
                </a:solidFill>
                <a:effectLst/>
                <a:latin typeface="Aller" panose="02000503030000020004" pitchFamily="2" charset="-18"/>
                <a:ea typeface="Times New Roman" panose="02020603050405020304" pitchFamily="18" charset="0"/>
              </a:rPr>
              <a:t>, Hoch and Symons 2013; DeWalt and DeWalt 2011). </a:t>
            </a:r>
            <a:endParaRPr lang="sl-SI" sz="2000" dirty="0">
              <a:solidFill>
                <a:schemeClr val="tx1">
                  <a:lumMod val="65000"/>
                  <a:lumOff val="35000"/>
                </a:schemeClr>
              </a:solidFill>
              <a:effectLst/>
              <a:latin typeface="Aller" panose="02000503030000020004" pitchFamily="2" charset="-18"/>
              <a:ea typeface="Times New Roman" panose="02020603050405020304" pitchFamily="18" charset="0"/>
            </a:endParaRPr>
          </a:p>
          <a:p>
            <a:pPr marL="277813" lvl="1" indent="-277813">
              <a:spcBef>
                <a:spcPts val="1100"/>
              </a:spcBef>
              <a:buFont typeface="Wingdings" panose="05000000000000000000" pitchFamily="2" charset="2"/>
              <a:buChar char="Ø"/>
            </a:pPr>
            <a:r>
              <a:rPr lang="en-US" sz="2000" dirty="0">
                <a:solidFill>
                  <a:schemeClr val="tx1">
                    <a:lumMod val="65000"/>
                    <a:lumOff val="35000"/>
                  </a:schemeClr>
                </a:solidFill>
                <a:effectLst/>
                <a:latin typeface="Aller" panose="02000503030000020004" pitchFamily="2" charset="-18"/>
                <a:ea typeface="Times New Roman" panose="02020603050405020304" pitchFamily="18" charset="0"/>
              </a:rPr>
              <a:t>understanding </a:t>
            </a:r>
            <a:r>
              <a:rPr lang="sl-SI" sz="2000" dirty="0" err="1">
                <a:solidFill>
                  <a:schemeClr val="tx1">
                    <a:lumMod val="65000"/>
                    <a:lumOff val="35000"/>
                  </a:schemeClr>
                </a:solidFill>
                <a:effectLst/>
                <a:latin typeface="Aller" panose="02000503030000020004" pitchFamily="2" charset="-18"/>
                <a:ea typeface="Times New Roman" panose="02020603050405020304" pitchFamily="18" charset="0"/>
              </a:rPr>
              <a:t>everyday</a:t>
            </a:r>
            <a:r>
              <a:rPr lang="en-US" sz="2000" dirty="0">
                <a:solidFill>
                  <a:schemeClr val="tx1">
                    <a:lumMod val="65000"/>
                    <a:lumOff val="35000"/>
                  </a:schemeClr>
                </a:solidFill>
                <a:effectLst/>
                <a:latin typeface="Aller" panose="02000503030000020004" pitchFamily="2" charset="-18"/>
                <a:ea typeface="Times New Roman" panose="02020603050405020304" pitchFamily="18" charset="0"/>
              </a:rPr>
              <a:t> dynamics</a:t>
            </a:r>
            <a:r>
              <a:rPr lang="sl-SI" sz="2000" dirty="0">
                <a:solidFill>
                  <a:schemeClr val="tx1">
                    <a:lumMod val="65000"/>
                    <a:lumOff val="35000"/>
                  </a:schemeClr>
                </a:solidFill>
                <a:effectLst/>
                <a:latin typeface="Aller" panose="02000503030000020004" pitchFamily="2" charset="-18"/>
                <a:ea typeface="Times New Roman" panose="02020603050405020304" pitchFamily="18" charset="0"/>
              </a:rPr>
              <a:t> and </a:t>
            </a:r>
            <a:r>
              <a:rPr lang="sl-SI" sz="2000" dirty="0" err="1">
                <a:solidFill>
                  <a:schemeClr val="tx1">
                    <a:lumMod val="65000"/>
                    <a:lumOff val="35000"/>
                  </a:schemeClr>
                </a:solidFill>
                <a:effectLst/>
                <a:latin typeface="Aller" panose="02000503030000020004" pitchFamily="2" charset="-18"/>
                <a:ea typeface="Times New Roman" panose="02020603050405020304" pitchFamily="18" charset="0"/>
              </a:rPr>
              <a:t>process</a:t>
            </a:r>
            <a:r>
              <a:rPr lang="sl-SI" sz="2000" dirty="0">
                <a:solidFill>
                  <a:schemeClr val="tx1">
                    <a:lumMod val="65000"/>
                    <a:lumOff val="35000"/>
                  </a:schemeClr>
                </a:solidFill>
                <a:effectLst/>
                <a:latin typeface="Aller" panose="02000503030000020004" pitchFamily="2" charset="-18"/>
                <a:ea typeface="Times New Roman" panose="02020603050405020304" pitchFamily="18" charset="0"/>
              </a:rPr>
              <a:t> of </a:t>
            </a:r>
            <a:r>
              <a:rPr lang="en-US" sz="2000" dirty="0">
                <a:solidFill>
                  <a:schemeClr val="tx1">
                    <a:lumMod val="65000"/>
                    <a:lumOff val="35000"/>
                  </a:schemeClr>
                </a:solidFill>
                <a:effectLst/>
                <a:latin typeface="Aller" panose="02000503030000020004" pitchFamily="2" charset="-18"/>
                <a:ea typeface="Times New Roman" panose="02020603050405020304" pitchFamily="18" charset="0"/>
              </a:rPr>
              <a:t>integration, </a:t>
            </a:r>
            <a:r>
              <a:rPr lang="sl-SI" sz="2000" dirty="0">
                <a:solidFill>
                  <a:schemeClr val="tx1">
                    <a:lumMod val="65000"/>
                    <a:lumOff val="35000"/>
                  </a:schemeClr>
                </a:solidFill>
                <a:effectLst/>
                <a:latin typeface="Aller" panose="02000503030000020004" pitchFamily="2" charset="-18"/>
                <a:ea typeface="Times New Roman" panose="02020603050405020304" pitchFamily="18" charset="0"/>
              </a:rPr>
              <a:t>c</a:t>
            </a:r>
            <a:r>
              <a:rPr lang="en-US" sz="2000" dirty="0" err="1">
                <a:solidFill>
                  <a:schemeClr val="tx1">
                    <a:lumMod val="65000"/>
                    <a:lumOff val="35000"/>
                  </a:schemeClr>
                </a:solidFill>
                <a:effectLst/>
                <a:latin typeface="Aller" panose="02000503030000020004" pitchFamily="2" charset="-18"/>
                <a:ea typeface="Times New Roman" panose="02020603050405020304" pitchFamily="18" charset="0"/>
              </a:rPr>
              <a:t>ildren’s</a:t>
            </a:r>
            <a:r>
              <a:rPr lang="en-US" sz="2000" dirty="0">
                <a:solidFill>
                  <a:schemeClr val="tx1">
                    <a:lumMod val="65000"/>
                    <a:lumOff val="35000"/>
                  </a:schemeClr>
                </a:solidFill>
                <a:effectLst/>
                <a:latin typeface="Aller" panose="02000503030000020004" pitchFamily="2" charset="-18"/>
                <a:ea typeface="Times New Roman" panose="02020603050405020304" pitchFamily="18" charset="0"/>
              </a:rPr>
              <a:t> abilities, needs and interests, peer dynamics and relationships between students and teachers, knowledge of day-to-day activities, school organization, </a:t>
            </a:r>
            <a:r>
              <a:rPr lang="en-US" sz="2000" dirty="0" err="1">
                <a:solidFill>
                  <a:schemeClr val="tx1">
                    <a:lumMod val="65000"/>
                    <a:lumOff val="35000"/>
                  </a:schemeClr>
                </a:solidFill>
                <a:effectLst/>
                <a:latin typeface="Aller" panose="02000503030000020004" pitchFamily="2" charset="-18"/>
                <a:ea typeface="Times New Roman" panose="02020603050405020304" pitchFamily="18" charset="0"/>
              </a:rPr>
              <a:t>etc</a:t>
            </a:r>
            <a:r>
              <a:rPr lang="en-US" sz="2000" dirty="0">
                <a:solidFill>
                  <a:schemeClr val="tx1">
                    <a:lumMod val="65000"/>
                    <a:lumOff val="35000"/>
                  </a:schemeClr>
                </a:solidFill>
                <a:effectLst/>
                <a:latin typeface="Aller" panose="02000503030000020004" pitchFamily="2" charset="-18"/>
                <a:ea typeface="Times New Roman" panose="02020603050405020304" pitchFamily="18" charset="0"/>
              </a:rPr>
              <a:t>, an insight into the (non)existence of child-</a:t>
            </a:r>
            <a:r>
              <a:rPr lang="en-US" sz="2000" dirty="0" err="1">
                <a:solidFill>
                  <a:schemeClr val="tx1">
                    <a:lumMod val="65000"/>
                    <a:lumOff val="35000"/>
                  </a:schemeClr>
                </a:solidFill>
                <a:effectLst/>
                <a:latin typeface="Aller" panose="02000503030000020004" pitchFamily="2" charset="-18"/>
                <a:ea typeface="Times New Roman" panose="02020603050405020304" pitchFamily="18" charset="0"/>
              </a:rPr>
              <a:t>centred</a:t>
            </a:r>
            <a:r>
              <a:rPr lang="en-US" sz="2000" dirty="0">
                <a:solidFill>
                  <a:schemeClr val="tx1">
                    <a:lumMod val="65000"/>
                    <a:lumOff val="35000"/>
                  </a:schemeClr>
                </a:solidFill>
                <a:effectLst/>
                <a:latin typeface="Aller" panose="02000503030000020004" pitchFamily="2" charset="-18"/>
                <a:ea typeface="Times New Roman" panose="02020603050405020304" pitchFamily="18" charset="0"/>
              </a:rPr>
              <a:t> approaches</a:t>
            </a:r>
          </a:p>
          <a:p>
            <a:pPr marL="277813" lvl="1" indent="-277813">
              <a:spcBef>
                <a:spcPts val="1100"/>
              </a:spcBef>
              <a:buFont typeface="Wingdings" panose="05000000000000000000" pitchFamily="2" charset="2"/>
              <a:buChar char="Ø"/>
            </a:pPr>
            <a:r>
              <a:rPr lang="en-US" sz="2000" dirty="0">
                <a:solidFill>
                  <a:schemeClr val="tx1">
                    <a:lumMod val="65000"/>
                    <a:lumOff val="35000"/>
                  </a:schemeClr>
                </a:solidFill>
                <a:effectLst/>
                <a:latin typeface="Aller" panose="02000503030000020004" pitchFamily="2" charset="-18"/>
                <a:ea typeface="Times New Roman" panose="02020603050405020304" pitchFamily="18" charset="0"/>
              </a:rPr>
              <a:t>to experience class and school dynamics</a:t>
            </a:r>
            <a:r>
              <a:rPr lang="sl-SI" sz="2000" dirty="0">
                <a:solidFill>
                  <a:schemeClr val="tx1">
                    <a:lumMod val="65000"/>
                    <a:lumOff val="35000"/>
                  </a:schemeClr>
                </a:solidFill>
                <a:effectLst/>
                <a:latin typeface="Aller" panose="02000503030000020004" pitchFamily="2" charset="-18"/>
                <a:ea typeface="Times New Roman" panose="02020603050405020304" pitchFamily="18" charset="0"/>
              </a:rPr>
              <a:t>,</a:t>
            </a:r>
            <a:r>
              <a:rPr lang="en-US" sz="2000" dirty="0">
                <a:solidFill>
                  <a:schemeClr val="tx1">
                    <a:lumMod val="65000"/>
                    <a:lumOff val="35000"/>
                  </a:schemeClr>
                </a:solidFill>
                <a:effectLst/>
                <a:latin typeface="Aller" panose="02000503030000020004" pitchFamily="2" charset="-18"/>
                <a:ea typeface="Times New Roman" panose="02020603050405020304" pitchFamily="18" charset="0"/>
              </a:rPr>
              <a:t> and peer interactions in a ‘natural’ setting. </a:t>
            </a:r>
          </a:p>
          <a:p>
            <a:pPr marL="277813" lvl="1" indent="-277813">
              <a:spcBef>
                <a:spcPts val="1100"/>
              </a:spcBef>
            </a:pPr>
            <a:r>
              <a:rPr lang="sl-SI" sz="2000" dirty="0">
                <a:solidFill>
                  <a:schemeClr val="tx1">
                    <a:lumMod val="65000"/>
                    <a:lumOff val="35000"/>
                  </a:schemeClr>
                </a:solidFill>
                <a:effectLst/>
                <a:latin typeface="Aller" panose="02000503030000020004" pitchFamily="2" charset="-18"/>
                <a:ea typeface="Times New Roman" panose="02020603050405020304" pitchFamily="18" charset="0"/>
              </a:rPr>
              <a:t>a</a:t>
            </a:r>
            <a:r>
              <a:rPr lang="en-US" sz="2000" dirty="0">
                <a:solidFill>
                  <a:schemeClr val="tx1">
                    <a:lumMod val="65000"/>
                    <a:lumOff val="35000"/>
                  </a:schemeClr>
                </a:solidFill>
                <a:effectLst/>
                <a:latin typeface="Aller" panose="02000503030000020004" pitchFamily="2" charset="-18"/>
                <a:ea typeface="Times New Roman" panose="02020603050405020304" pitchFamily="18" charset="0"/>
              </a:rPr>
              <a:t> </a:t>
            </a:r>
            <a:r>
              <a:rPr lang="en-US" sz="2000" dirty="0" err="1">
                <a:solidFill>
                  <a:schemeClr val="tx1">
                    <a:lumMod val="65000"/>
                    <a:lumOff val="35000"/>
                  </a:schemeClr>
                </a:solidFill>
                <a:effectLst/>
                <a:latin typeface="Aller" panose="02000503030000020004" pitchFamily="2" charset="-18"/>
                <a:ea typeface="Times New Roman" panose="02020603050405020304" pitchFamily="18" charset="0"/>
              </a:rPr>
              <a:t>combin</a:t>
            </a:r>
            <a:r>
              <a:rPr lang="sl-SI" sz="2000" dirty="0" err="1">
                <a:solidFill>
                  <a:schemeClr val="tx1">
                    <a:lumMod val="65000"/>
                    <a:lumOff val="35000"/>
                  </a:schemeClr>
                </a:solidFill>
                <a:effectLst/>
                <a:latin typeface="Aller" panose="02000503030000020004" pitchFamily="2" charset="-18"/>
                <a:ea typeface="Times New Roman" panose="02020603050405020304" pitchFamily="18" charset="0"/>
              </a:rPr>
              <a:t>ation</a:t>
            </a:r>
            <a:r>
              <a:rPr lang="sl-SI" sz="2000" dirty="0">
                <a:solidFill>
                  <a:schemeClr val="tx1">
                    <a:lumMod val="65000"/>
                    <a:lumOff val="35000"/>
                  </a:schemeClr>
                </a:solidFill>
                <a:effectLst/>
                <a:latin typeface="Aller" panose="02000503030000020004" pitchFamily="2" charset="-18"/>
                <a:ea typeface="Times New Roman" panose="02020603050405020304" pitchFamily="18" charset="0"/>
              </a:rPr>
              <a:t> of</a:t>
            </a:r>
            <a:r>
              <a:rPr lang="en-US" sz="2000" dirty="0">
                <a:solidFill>
                  <a:schemeClr val="tx1">
                    <a:lumMod val="65000"/>
                    <a:lumOff val="35000"/>
                  </a:schemeClr>
                </a:solidFill>
                <a:effectLst/>
                <a:latin typeface="Aller" panose="02000503030000020004" pitchFamily="2" charset="-18"/>
                <a:ea typeface="Times New Roman" panose="02020603050405020304" pitchFamily="18" charset="0"/>
              </a:rPr>
              <a:t> </a:t>
            </a:r>
            <a:r>
              <a:rPr lang="en-US" sz="2000" b="1" dirty="0">
                <a:solidFill>
                  <a:schemeClr val="tx1">
                    <a:lumMod val="65000"/>
                    <a:lumOff val="35000"/>
                  </a:schemeClr>
                </a:solidFill>
                <a:effectLst/>
                <a:latin typeface="Aller" panose="02000503030000020004" pitchFamily="2" charset="-18"/>
                <a:ea typeface="Times New Roman" panose="02020603050405020304" pitchFamily="18" charset="0"/>
              </a:rPr>
              <a:t>passive observation </a:t>
            </a:r>
            <a:r>
              <a:rPr lang="en-US" sz="2000" dirty="0">
                <a:solidFill>
                  <a:schemeClr val="tx1">
                    <a:lumMod val="65000"/>
                    <a:lumOff val="35000"/>
                  </a:schemeClr>
                </a:solidFill>
                <a:effectLst/>
                <a:latin typeface="Aller" panose="02000503030000020004" pitchFamily="2" charset="-18"/>
                <a:ea typeface="Times New Roman" panose="02020603050405020304" pitchFamily="18" charset="0"/>
              </a:rPr>
              <a:t>(</a:t>
            </a:r>
            <a:r>
              <a:rPr lang="en-US" sz="20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 ‘fly on the wall’ technique)</a:t>
            </a:r>
            <a:r>
              <a:rPr lang="en-US" sz="2000" dirty="0">
                <a:solidFill>
                  <a:schemeClr val="tx1">
                    <a:lumMod val="65000"/>
                    <a:lumOff val="35000"/>
                  </a:schemeClr>
                </a:solidFill>
                <a:effectLst/>
                <a:latin typeface="Aller" panose="02000503030000020004" pitchFamily="2" charset="-18"/>
                <a:ea typeface="Times New Roman" panose="02020603050405020304" pitchFamily="18" charset="0"/>
              </a:rPr>
              <a:t> and </a:t>
            </a:r>
            <a:r>
              <a:rPr lang="en-US" sz="2000" b="1" dirty="0">
                <a:solidFill>
                  <a:schemeClr val="tx1">
                    <a:lumMod val="65000"/>
                    <a:lumOff val="35000"/>
                  </a:schemeClr>
                </a:solidFill>
                <a:effectLst/>
                <a:latin typeface="Aller" panose="02000503030000020004" pitchFamily="2" charset="-18"/>
                <a:ea typeface="Times New Roman" panose="02020603050405020304" pitchFamily="18" charset="0"/>
              </a:rPr>
              <a:t>moderate observation </a:t>
            </a:r>
            <a:r>
              <a:rPr lang="en-US" sz="2000" dirty="0">
                <a:solidFill>
                  <a:schemeClr val="tx1">
                    <a:lumMod val="65000"/>
                    <a:lumOff val="35000"/>
                  </a:schemeClr>
                </a:solidFill>
                <a:effectLst/>
                <a:latin typeface="Aller" panose="02000503030000020004" pitchFamily="2" charset="-18"/>
                <a:ea typeface="Times New Roman" panose="02020603050405020304" pitchFamily="18" charset="0"/>
              </a:rPr>
              <a:t>(with moderate participation)</a:t>
            </a:r>
            <a:r>
              <a:rPr lang="sl-SI" sz="2000" dirty="0">
                <a:solidFill>
                  <a:schemeClr val="tx1">
                    <a:lumMod val="65000"/>
                    <a:lumOff val="35000"/>
                  </a:schemeClr>
                </a:solidFill>
                <a:effectLst/>
                <a:latin typeface="Aller" panose="02000503030000020004" pitchFamily="2" charset="-18"/>
                <a:ea typeface="Times New Roman" panose="02020603050405020304" pitchFamily="18" charset="0"/>
              </a:rPr>
              <a:t>.</a:t>
            </a:r>
            <a:r>
              <a:rPr lang="en-US" sz="2000" dirty="0">
                <a:solidFill>
                  <a:schemeClr val="tx1">
                    <a:lumMod val="65000"/>
                    <a:lumOff val="35000"/>
                  </a:schemeClr>
                </a:solidFill>
                <a:effectLst/>
                <a:latin typeface="Aller" panose="02000503030000020004" pitchFamily="2" charset="-18"/>
                <a:ea typeface="Times New Roman" panose="02020603050405020304" pitchFamily="18" charset="0"/>
              </a:rPr>
              <a:t> </a:t>
            </a:r>
          </a:p>
          <a:p>
            <a:pPr marL="277813" lvl="1" indent="-277813">
              <a:spcBef>
                <a:spcPts val="1100"/>
              </a:spcBef>
            </a:pPr>
            <a:r>
              <a:rPr lang="en-US" sz="2000" b="1" dirty="0">
                <a:solidFill>
                  <a:schemeClr val="tx1">
                    <a:lumMod val="65000"/>
                    <a:lumOff val="35000"/>
                  </a:schemeClr>
                </a:solidFill>
                <a:latin typeface="Aller" panose="02000503030000020004" pitchFamily="2" charset="-18"/>
                <a:ea typeface="Times New Roman" panose="02020603050405020304" pitchFamily="18" charset="0"/>
              </a:rPr>
              <a:t>Passive observation </a:t>
            </a:r>
            <a:r>
              <a:rPr lang="en-US" sz="2000" dirty="0">
                <a:solidFill>
                  <a:schemeClr val="tx1">
                    <a:lumMod val="65000"/>
                    <a:lumOff val="35000"/>
                  </a:schemeClr>
                </a:solidFill>
                <a:latin typeface="Aller" panose="02000503030000020004" pitchFamily="2" charset="-18"/>
                <a:ea typeface="Times New Roman" panose="02020603050405020304" pitchFamily="18" charset="0"/>
              </a:rPr>
              <a:t>(observing</a:t>
            </a:r>
            <a:r>
              <a:rPr lang="en-US"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 a lesson from the back of a classroom, a school assembly from the back of the hall, a staff meeting or a playground from the side</a:t>
            </a:r>
            <a:r>
              <a:rPr lang="sl-SI"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a:t>
            </a:r>
            <a:r>
              <a:rPr lang="en-US"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a:t>
            </a:r>
            <a:r>
              <a:rPr lang="sl-SI"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 </a:t>
            </a:r>
          </a:p>
          <a:p>
            <a:pPr marL="457200" lvl="1" indent="0">
              <a:buNone/>
            </a:pPr>
            <a:endParaRPr lang="en-US" sz="2000" dirty="0">
              <a:effectLst/>
              <a:latin typeface="Aller" panose="02000503030000020004" pitchFamily="2" charset="-18"/>
              <a:ea typeface="Times New Roman" panose="02020603050405020304" pitchFamily="18" charset="0"/>
            </a:endParaRPr>
          </a:p>
          <a:p>
            <a:pPr marL="457200" lvl="1" indent="0">
              <a:buNone/>
            </a:pPr>
            <a:endParaRPr lang="en-GB" altLang="en-US" dirty="0">
              <a:solidFill>
                <a:schemeClr val="tx1">
                  <a:lumMod val="65000"/>
                  <a:lumOff val="35000"/>
                </a:schemeClr>
              </a:solidFill>
              <a:latin typeface="Aller" panose="02000503030000020004" pitchFamily="2" charset="-18"/>
            </a:endParaRPr>
          </a:p>
        </p:txBody>
      </p:sp>
      <p:pic>
        <p:nvPicPr>
          <p:cNvPr id="3075" name="Picture 6">
            <a:extLst>
              <a:ext uri="{FF2B5EF4-FFF2-40B4-BE49-F238E27FC236}">
                <a16:creationId xmlns:a16="http://schemas.microsoft.com/office/drawing/2014/main" id="{DC329396-BE3C-4D1E-AE03-7CA0959183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2488"/>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a:extLst>
              <a:ext uri="{FF2B5EF4-FFF2-40B4-BE49-F238E27FC236}">
                <a16:creationId xmlns:a16="http://schemas.microsoft.com/office/drawing/2014/main" id="{402FB423-3411-4A1B-B539-F65780DBB3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3800" y="914400"/>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8">
            <a:extLst>
              <a:ext uri="{FF2B5EF4-FFF2-40B4-BE49-F238E27FC236}">
                <a16:creationId xmlns:a16="http://schemas.microsoft.com/office/drawing/2014/main" id="{4F0AF9A2-8DE5-4890-8096-F5D1C0A9A5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83226" y="5719763"/>
            <a:ext cx="2406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94995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a:extLst>
              <a:ext uri="{FF2B5EF4-FFF2-40B4-BE49-F238E27FC236}">
                <a16:creationId xmlns:a16="http://schemas.microsoft.com/office/drawing/2014/main" id="{22B0EA05-70E7-4315-A57C-B63866E3015E}"/>
              </a:ext>
            </a:extLst>
          </p:cNvPr>
          <p:cNvSpPr>
            <a:spLocks noGrp="1" noChangeArrowheads="1"/>
          </p:cNvSpPr>
          <p:nvPr>
            <p:ph type="title"/>
          </p:nvPr>
        </p:nvSpPr>
        <p:spPr>
          <a:xfrm>
            <a:off x="838200" y="365125"/>
            <a:ext cx="10515600" cy="1460500"/>
          </a:xfrm>
        </p:spPr>
        <p:txBody>
          <a:bodyPr/>
          <a:lstStyle/>
          <a:p>
            <a:pPr algn="ctr"/>
            <a:r>
              <a:rPr lang="sl-SI" altLang="en-US" sz="4000" b="1" dirty="0">
                <a:solidFill>
                  <a:schemeClr val="tx1">
                    <a:lumMod val="65000"/>
                    <a:lumOff val="35000"/>
                  </a:schemeClr>
                </a:solidFill>
                <a:latin typeface="Aller" panose="02000503030000020004" pitchFamily="2" charset="-18"/>
              </a:rPr>
              <a:t>Participant observation</a:t>
            </a:r>
            <a:endParaRPr lang="en-US" altLang="en-US" sz="4000" b="1" dirty="0">
              <a:solidFill>
                <a:schemeClr val="tx1">
                  <a:lumMod val="65000"/>
                  <a:lumOff val="35000"/>
                </a:schemeClr>
              </a:solidFill>
              <a:latin typeface="Aller" panose="02000503030000020004" pitchFamily="2" charset="-18"/>
            </a:endParaRPr>
          </a:p>
        </p:txBody>
      </p:sp>
      <p:sp>
        <p:nvSpPr>
          <p:cNvPr id="3074" name="Content Placeholder 2">
            <a:extLst>
              <a:ext uri="{FF2B5EF4-FFF2-40B4-BE49-F238E27FC236}">
                <a16:creationId xmlns:a16="http://schemas.microsoft.com/office/drawing/2014/main" id="{04576E11-9D70-4CB5-9333-059EF950A303}"/>
              </a:ext>
            </a:extLst>
          </p:cNvPr>
          <p:cNvSpPr>
            <a:spLocks noGrp="1" noChangeArrowheads="1"/>
          </p:cNvSpPr>
          <p:nvPr>
            <p:ph idx="1"/>
          </p:nvPr>
        </p:nvSpPr>
        <p:spPr>
          <a:xfrm>
            <a:off x="997998" y="2236787"/>
            <a:ext cx="10515600" cy="3906561"/>
          </a:xfrm>
        </p:spPr>
        <p:txBody>
          <a:bodyPr/>
          <a:lstStyle/>
          <a:p>
            <a:pPr marL="274638" lvl="1" indent="-236538">
              <a:spcBef>
                <a:spcPts val="1100"/>
              </a:spcBef>
            </a:pPr>
            <a:r>
              <a:rPr lang="en-US" sz="2000" b="1"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Moderate participation</a:t>
            </a:r>
            <a:r>
              <a:rPr lang="en-US"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 develop</a:t>
            </a:r>
            <a:r>
              <a:rPr lang="sl-SI" sz="2000" dirty="0" err="1">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ment</a:t>
            </a:r>
            <a:r>
              <a:rPr lang="sl-SI"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 of</a:t>
            </a:r>
            <a:r>
              <a:rPr lang="en-US"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 relationship with the children, help</a:t>
            </a:r>
            <a:r>
              <a:rPr lang="sl-SI" sz="2000" dirty="0" err="1">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ing</a:t>
            </a:r>
            <a:r>
              <a:rPr lang="sl-SI"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 </a:t>
            </a:r>
            <a:r>
              <a:rPr lang="en-US"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students with school subjects, talked with them in the hallways and schoolyards, went with them on school trips, etc.</a:t>
            </a:r>
            <a:endParaRPr lang="sl-SI"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endParaRPr>
          </a:p>
          <a:p>
            <a:pPr marL="274638" lvl="1" indent="-236538">
              <a:spcBef>
                <a:spcPts val="1100"/>
              </a:spcBef>
            </a:pPr>
            <a:r>
              <a:rPr lang="en-US"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The period of observation phase was crucial: a) </a:t>
            </a:r>
            <a:r>
              <a:rPr lang="sl-SI" sz="2000" dirty="0">
                <a:solidFill>
                  <a:schemeClr val="tx1">
                    <a:lumMod val="65000"/>
                    <a:lumOff val="35000"/>
                  </a:schemeClr>
                </a:solidFill>
                <a:latin typeface="Aller" panose="02000503030000020004" pitchFamily="2" charset="-18"/>
                <a:ea typeface="Calibri" panose="020F0502020204030204" pitchFamily="34" charset="0"/>
                <a:cs typeface="Times New Roman" panose="02020603050405020304" pitchFamily="18" charset="0"/>
              </a:rPr>
              <a:t>as a </a:t>
            </a:r>
            <a:r>
              <a:rPr lang="sl-SI" sz="2000" dirty="0" err="1">
                <a:solidFill>
                  <a:schemeClr val="tx1">
                    <a:lumMod val="65000"/>
                    <a:lumOff val="35000"/>
                  </a:schemeClr>
                </a:solidFill>
                <a:latin typeface="Aller" panose="02000503030000020004" pitchFamily="2" charset="-18"/>
                <a:ea typeface="Calibri" panose="020F0502020204030204" pitchFamily="34" charset="0"/>
                <a:cs typeface="Times New Roman" panose="02020603050405020304" pitchFamily="18" charset="0"/>
              </a:rPr>
              <a:t>method</a:t>
            </a:r>
            <a:r>
              <a:rPr lang="sl-SI" sz="2000" dirty="0">
                <a:solidFill>
                  <a:schemeClr val="tx1">
                    <a:lumMod val="65000"/>
                    <a:lumOff val="35000"/>
                  </a:schemeClr>
                </a:solidFill>
                <a:latin typeface="Aller" panose="02000503030000020004" pitchFamily="2" charset="-18"/>
                <a:ea typeface="Calibri" panose="020F0502020204030204" pitchFamily="34" charset="0"/>
                <a:cs typeface="Times New Roman" panose="02020603050405020304" pitchFamily="18" charset="0"/>
              </a:rPr>
              <a:t> to </a:t>
            </a:r>
            <a:r>
              <a:rPr lang="sl-SI" sz="2000" dirty="0" err="1">
                <a:solidFill>
                  <a:schemeClr val="tx1">
                    <a:lumMod val="65000"/>
                    <a:lumOff val="35000"/>
                  </a:schemeClr>
                </a:solidFill>
                <a:latin typeface="Aller" panose="02000503030000020004" pitchFamily="2" charset="-18"/>
                <a:ea typeface="Calibri" panose="020F0502020204030204" pitchFamily="34" charset="0"/>
                <a:cs typeface="Times New Roman" panose="02020603050405020304" pitchFamily="18" charset="0"/>
              </a:rPr>
              <a:t>collect</a:t>
            </a:r>
            <a:r>
              <a:rPr lang="sl-SI" sz="2000" dirty="0">
                <a:solidFill>
                  <a:schemeClr val="tx1">
                    <a:lumMod val="65000"/>
                    <a:lumOff val="35000"/>
                  </a:schemeClr>
                </a:solidFill>
                <a:latin typeface="Aller" panose="02000503030000020004" pitchFamily="2" charset="-18"/>
                <a:ea typeface="Calibri" panose="020F0502020204030204" pitchFamily="34" charset="0"/>
                <a:cs typeface="Times New Roman" panose="02020603050405020304" pitchFamily="18" charset="0"/>
              </a:rPr>
              <a:t> </a:t>
            </a:r>
            <a:r>
              <a:rPr lang="sl-SI" sz="2000" dirty="0" err="1">
                <a:solidFill>
                  <a:schemeClr val="tx1">
                    <a:lumMod val="65000"/>
                    <a:lumOff val="35000"/>
                  </a:schemeClr>
                </a:solidFill>
                <a:latin typeface="Aller" panose="02000503030000020004" pitchFamily="2" charset="-18"/>
                <a:ea typeface="Calibri" panose="020F0502020204030204" pitchFamily="34" charset="0"/>
                <a:cs typeface="Times New Roman" panose="02020603050405020304" pitchFamily="18" charset="0"/>
              </a:rPr>
              <a:t>information</a:t>
            </a:r>
            <a:r>
              <a:rPr lang="sl-SI" sz="2000" dirty="0">
                <a:solidFill>
                  <a:schemeClr val="tx1">
                    <a:lumMod val="65000"/>
                    <a:lumOff val="35000"/>
                  </a:schemeClr>
                </a:solidFill>
                <a:latin typeface="Aller" panose="02000503030000020004" pitchFamily="2" charset="-18"/>
                <a:ea typeface="Calibri" panose="020F0502020204030204" pitchFamily="34" charset="0"/>
                <a:cs typeface="Times New Roman" panose="02020603050405020304" pitchFamily="18" charset="0"/>
              </a:rPr>
              <a:t>/data</a:t>
            </a:r>
            <a:r>
              <a:rPr lang="en-US" sz="2000" dirty="0">
                <a:solidFill>
                  <a:schemeClr val="tx1">
                    <a:lumMod val="65000"/>
                    <a:lumOff val="35000"/>
                  </a:schemeClr>
                </a:solidFill>
                <a:latin typeface="Aller" panose="02000503030000020004" pitchFamily="2" charset="-18"/>
                <a:ea typeface="Calibri" panose="020F0502020204030204" pitchFamily="34" charset="0"/>
                <a:cs typeface="Times New Roman" panose="02020603050405020304" pitchFamily="18" charset="0"/>
              </a:rPr>
              <a:t> b) as a preparatory phase for subsequent methods</a:t>
            </a:r>
            <a:r>
              <a:rPr lang="sl-SI" sz="2000" dirty="0">
                <a:solidFill>
                  <a:schemeClr val="tx1">
                    <a:lumMod val="65000"/>
                    <a:lumOff val="35000"/>
                  </a:schemeClr>
                </a:solidFill>
                <a:latin typeface="Aller" panose="02000503030000020004" pitchFamily="2" charset="-18"/>
                <a:ea typeface="Calibri" panose="020F0502020204030204" pitchFamily="34" charset="0"/>
                <a:cs typeface="Times New Roman" panose="02020603050405020304" pitchFamily="18" charset="0"/>
              </a:rPr>
              <a:t>.</a:t>
            </a:r>
            <a:endParaRPr lang="sl-SI"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endParaRPr>
          </a:p>
          <a:p>
            <a:pPr marL="274638" lvl="1" indent="-236538">
              <a:spcBef>
                <a:spcPts val="1100"/>
              </a:spcBef>
            </a:pPr>
            <a:r>
              <a:rPr lang="en-US"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Becoming familiar with the children had central implications for the quality and validity of data collected via interviews and focus groups (children were more relax, willing to participate and hones</a:t>
            </a:r>
            <a:r>
              <a:rPr lang="sl-SI"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t</a:t>
            </a:r>
            <a:r>
              <a:rPr lang="en-US"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 in unswerving</a:t>
            </a:r>
            <a:r>
              <a:rPr lang="sl-SI"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 </a:t>
            </a:r>
            <a:r>
              <a:rPr lang="en-US"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avoid</a:t>
            </a:r>
            <a:r>
              <a:rPr lang="sl-SI" sz="2000" dirty="0" err="1">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ing</a:t>
            </a:r>
            <a:r>
              <a:rPr lang="en-US"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 expected and desirable responses).</a:t>
            </a:r>
            <a:endParaRPr lang="en-US" sz="2000" dirty="0">
              <a:solidFill>
                <a:schemeClr val="tx1">
                  <a:lumMod val="65000"/>
                  <a:lumOff val="35000"/>
                </a:schemeClr>
              </a:solidFill>
              <a:latin typeface="Aller" panose="02000503030000020004" pitchFamily="2" charset="-18"/>
              <a:ea typeface="Calibri" panose="020F0502020204030204" pitchFamily="34" charset="0"/>
              <a:cs typeface="Times New Roman" panose="02020603050405020304" pitchFamily="18" charset="0"/>
            </a:endParaRPr>
          </a:p>
          <a:p>
            <a:pPr marL="274638" lvl="1" indent="-236538">
              <a:spcBef>
                <a:spcPts val="1100"/>
              </a:spcBef>
            </a:pPr>
            <a:r>
              <a:rPr lang="en-US"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Because of the age and power differences: cannot avoid the authority dimensions</a:t>
            </a:r>
            <a:r>
              <a:rPr lang="en-US" sz="2000" dirty="0">
                <a:solidFill>
                  <a:schemeClr val="tx1">
                    <a:lumMod val="65000"/>
                    <a:lumOff val="35000"/>
                  </a:schemeClr>
                </a:solidFill>
                <a:latin typeface="Aller" panose="02000503030000020004" pitchFamily="2" charset="-18"/>
                <a:ea typeface="Calibri" panose="020F0502020204030204" pitchFamily="34" charset="0"/>
                <a:cs typeface="Times New Roman" panose="02020603050405020304" pitchFamily="18" charset="0"/>
              </a:rPr>
              <a:t>; </a:t>
            </a:r>
            <a:endParaRPr lang="sl-SI" sz="2000" dirty="0">
              <a:solidFill>
                <a:schemeClr val="tx1">
                  <a:lumMod val="65000"/>
                  <a:lumOff val="35000"/>
                </a:schemeClr>
              </a:solidFill>
              <a:latin typeface="Aller" panose="02000503030000020004" pitchFamily="2" charset="-18"/>
              <a:ea typeface="Calibri" panose="020F0502020204030204" pitchFamily="34" charset="0"/>
              <a:cs typeface="Times New Roman" panose="02020603050405020304" pitchFamily="18" charset="0"/>
            </a:endParaRPr>
          </a:p>
          <a:p>
            <a:pPr marL="38100" lvl="1" indent="0">
              <a:spcBef>
                <a:spcPts val="1100"/>
              </a:spcBef>
              <a:buNone/>
            </a:pPr>
            <a:r>
              <a:rPr lang="sl-SI" sz="2000" dirty="0" err="1">
                <a:solidFill>
                  <a:schemeClr val="tx1">
                    <a:lumMod val="65000"/>
                    <a:lumOff val="35000"/>
                  </a:schemeClr>
                </a:solidFill>
                <a:latin typeface="Aller" panose="02000503030000020004" pitchFamily="2" charset="-18"/>
                <a:ea typeface="Calibri" panose="020F0502020204030204" pitchFamily="34" charset="0"/>
                <a:cs typeface="Times New Roman" panose="02020603050405020304" pitchFamily="18" charset="0"/>
              </a:rPr>
              <a:t>However</a:t>
            </a:r>
            <a:r>
              <a:rPr lang="sl-SI" sz="2000" dirty="0">
                <a:solidFill>
                  <a:schemeClr val="tx1">
                    <a:lumMod val="65000"/>
                    <a:lumOff val="35000"/>
                  </a:schemeClr>
                </a:solidFill>
                <a:latin typeface="Aller" panose="02000503030000020004" pitchFamily="2" charset="-18"/>
                <a:ea typeface="Calibri" panose="020F0502020204030204" pitchFamily="34" charset="0"/>
                <a:cs typeface="Times New Roman" panose="02020603050405020304" pitchFamily="18" charset="0"/>
              </a:rPr>
              <a:t>, </a:t>
            </a:r>
            <a:r>
              <a:rPr lang="en-US" sz="2000" dirty="0">
                <a:solidFill>
                  <a:schemeClr val="tx1">
                    <a:lumMod val="65000"/>
                    <a:lumOff val="35000"/>
                  </a:schemeClr>
                </a:solidFill>
                <a:latin typeface="Aller" panose="02000503030000020004" pitchFamily="2" charset="-18"/>
                <a:ea typeface="Calibri" panose="020F0502020204030204" pitchFamily="34" charset="0"/>
                <a:cs typeface="Times New Roman" panose="02020603050405020304" pitchFamily="18" charset="0"/>
              </a:rPr>
              <a:t>we a</a:t>
            </a:r>
            <a:r>
              <a:rPr lang="en-US"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dopt a ‘least adult role’ (</a:t>
            </a:r>
            <a:r>
              <a:rPr lang="en-US" sz="2000" dirty="0" err="1">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Mayeza</a:t>
            </a:r>
            <a:r>
              <a:rPr lang="en-US"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 2017) and less paternalistic</a:t>
            </a:r>
            <a:r>
              <a:rPr lang="en-US" sz="2000" dirty="0">
                <a:solidFill>
                  <a:schemeClr val="tx1">
                    <a:lumMod val="65000"/>
                    <a:lumOff val="35000"/>
                  </a:schemeClr>
                </a:solidFill>
                <a:latin typeface="Aller" panose="02000503030000020004" pitchFamily="2" charset="-18"/>
                <a:ea typeface="Calibri" panose="020F0502020204030204" pitchFamily="34" charset="0"/>
                <a:cs typeface="Times New Roman" panose="02020603050405020304" pitchFamily="18" charset="0"/>
              </a:rPr>
              <a:t> and</a:t>
            </a:r>
            <a:r>
              <a:rPr lang="en-US"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 more democratic approach</a:t>
            </a:r>
            <a:r>
              <a:rPr lang="en-US" sz="2000" dirty="0">
                <a:solidFill>
                  <a:schemeClr val="tx1">
                    <a:lumMod val="65000"/>
                    <a:lumOff val="35000"/>
                  </a:schemeClr>
                </a:solidFill>
                <a:latin typeface="Aller" panose="02000503030000020004" pitchFamily="2" charset="-18"/>
                <a:ea typeface="Calibri" panose="020F0502020204030204" pitchFamily="34" charset="0"/>
                <a:cs typeface="Times New Roman" panose="02020603050405020304" pitchFamily="18" charset="0"/>
              </a:rPr>
              <a:t>.</a:t>
            </a:r>
            <a:r>
              <a:rPr lang="en-US" sz="2000" b="1" i="1" dirty="0">
                <a:solidFill>
                  <a:schemeClr val="tx1">
                    <a:lumMod val="65000"/>
                    <a:lumOff val="35000"/>
                  </a:schemeClr>
                </a:solidFill>
                <a:effectLst/>
                <a:latin typeface="Aller" panose="02000503030000020004" pitchFamily="2" charset="-18"/>
                <a:ea typeface="Times New Roman" panose="02020603050405020304" pitchFamily="18" charset="0"/>
                <a:cs typeface="Times New Roman" panose="02020603050405020304" pitchFamily="18" charset="0"/>
              </a:rPr>
              <a:t> </a:t>
            </a:r>
          </a:p>
          <a:p>
            <a:pPr lvl="1"/>
            <a:endParaRPr lang="en-GB" altLang="en-US" dirty="0">
              <a:solidFill>
                <a:schemeClr val="tx1">
                  <a:lumMod val="65000"/>
                  <a:lumOff val="35000"/>
                </a:schemeClr>
              </a:solidFill>
              <a:latin typeface="Aller" panose="02000503030000020004" pitchFamily="2" charset="-18"/>
            </a:endParaRPr>
          </a:p>
        </p:txBody>
      </p:sp>
      <p:pic>
        <p:nvPicPr>
          <p:cNvPr id="3075" name="Picture 6">
            <a:extLst>
              <a:ext uri="{FF2B5EF4-FFF2-40B4-BE49-F238E27FC236}">
                <a16:creationId xmlns:a16="http://schemas.microsoft.com/office/drawing/2014/main" id="{DC329396-BE3C-4D1E-AE03-7CA0959183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2488"/>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a:extLst>
              <a:ext uri="{FF2B5EF4-FFF2-40B4-BE49-F238E27FC236}">
                <a16:creationId xmlns:a16="http://schemas.microsoft.com/office/drawing/2014/main" id="{402FB423-3411-4A1B-B539-F65780DBB3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3800" y="914400"/>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8">
            <a:extLst>
              <a:ext uri="{FF2B5EF4-FFF2-40B4-BE49-F238E27FC236}">
                <a16:creationId xmlns:a16="http://schemas.microsoft.com/office/drawing/2014/main" id="{4F0AF9A2-8DE5-4890-8096-F5D1C0A9A5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6250" y="5657850"/>
            <a:ext cx="2406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67980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a:extLst>
              <a:ext uri="{FF2B5EF4-FFF2-40B4-BE49-F238E27FC236}">
                <a16:creationId xmlns:a16="http://schemas.microsoft.com/office/drawing/2014/main" id="{22B0EA05-70E7-4315-A57C-B63866E3015E}"/>
              </a:ext>
            </a:extLst>
          </p:cNvPr>
          <p:cNvSpPr>
            <a:spLocks noGrp="1" noChangeArrowheads="1"/>
          </p:cNvSpPr>
          <p:nvPr>
            <p:ph type="title"/>
          </p:nvPr>
        </p:nvSpPr>
        <p:spPr>
          <a:xfrm>
            <a:off x="838200" y="365125"/>
            <a:ext cx="10515600" cy="1460500"/>
          </a:xfrm>
        </p:spPr>
        <p:txBody>
          <a:bodyPr/>
          <a:lstStyle/>
          <a:p>
            <a:pPr algn="ctr"/>
            <a:r>
              <a:rPr lang="en-GB" sz="4000" b="1" dirty="0">
                <a:solidFill>
                  <a:schemeClr val="tx1">
                    <a:lumMod val="65000"/>
                    <a:lumOff val="35000"/>
                  </a:schemeClr>
                </a:solidFill>
                <a:effectLst/>
                <a:latin typeface="Aller" panose="02000503030000020004" pitchFamily="2" charset="-18"/>
                <a:ea typeface="Times New Roman" panose="02020603050405020304" pitchFamily="18" charset="0"/>
                <a:cs typeface="Times New Roman" panose="02020603050405020304" pitchFamily="18" charset="0"/>
              </a:rPr>
              <a:t>Art-based approach</a:t>
            </a:r>
            <a:endParaRPr lang="en-US" altLang="en-US" b="1" dirty="0">
              <a:solidFill>
                <a:schemeClr val="tx1">
                  <a:lumMod val="65000"/>
                  <a:lumOff val="35000"/>
                </a:schemeClr>
              </a:solidFill>
              <a:latin typeface="Aller" panose="02000503030000020004" pitchFamily="2" charset="-18"/>
            </a:endParaRPr>
          </a:p>
        </p:txBody>
      </p:sp>
      <p:sp>
        <p:nvSpPr>
          <p:cNvPr id="3074" name="Content Placeholder 2">
            <a:extLst>
              <a:ext uri="{FF2B5EF4-FFF2-40B4-BE49-F238E27FC236}">
                <a16:creationId xmlns:a16="http://schemas.microsoft.com/office/drawing/2014/main" id="{04576E11-9D70-4CB5-9333-059EF950A303}"/>
              </a:ext>
            </a:extLst>
          </p:cNvPr>
          <p:cNvSpPr>
            <a:spLocks noGrp="1" noChangeArrowheads="1"/>
          </p:cNvSpPr>
          <p:nvPr>
            <p:ph idx="1"/>
          </p:nvPr>
        </p:nvSpPr>
        <p:spPr>
          <a:xfrm>
            <a:off x="997998" y="1673817"/>
            <a:ext cx="10515600" cy="4333283"/>
          </a:xfrm>
        </p:spPr>
        <p:txBody>
          <a:bodyPr/>
          <a:lstStyle/>
          <a:p>
            <a:pPr marL="355600" lvl="1" indent="-263525">
              <a:spcBef>
                <a:spcPts val="1100"/>
              </a:spcBef>
            </a:pPr>
            <a:r>
              <a:rPr lang="sl-SI" altLang="en-US" sz="2000" b="1" dirty="0" err="1">
                <a:solidFill>
                  <a:schemeClr val="tx1">
                    <a:lumMod val="65000"/>
                    <a:lumOff val="35000"/>
                  </a:schemeClr>
                </a:solidFill>
                <a:latin typeface="Aller" panose="02000503030000020004" pitchFamily="2" charset="-18"/>
              </a:rPr>
              <a:t>Why</a:t>
            </a:r>
            <a:r>
              <a:rPr lang="sl-SI" altLang="en-US" sz="2000" b="1" dirty="0">
                <a:solidFill>
                  <a:schemeClr val="tx1">
                    <a:lumMod val="65000"/>
                    <a:lumOff val="35000"/>
                  </a:schemeClr>
                </a:solidFill>
                <a:latin typeface="Aller" panose="02000503030000020004" pitchFamily="2" charset="-18"/>
              </a:rPr>
              <a:t> ABA?</a:t>
            </a:r>
            <a:r>
              <a:rPr lang="en-US" altLang="en-US" sz="2000" b="1" dirty="0">
                <a:solidFill>
                  <a:schemeClr val="tx1">
                    <a:lumMod val="65000"/>
                    <a:lumOff val="35000"/>
                  </a:schemeClr>
                </a:solidFill>
                <a:latin typeface="Aller" panose="02000503030000020004" pitchFamily="2" charset="-18"/>
              </a:rPr>
              <a:t>: </a:t>
            </a:r>
          </a:p>
          <a:p>
            <a:pPr marL="355600" lvl="1" indent="-263525">
              <a:spcBef>
                <a:spcPts val="1100"/>
              </a:spcBef>
              <a:buFont typeface="Wingdings" panose="05000000000000000000" pitchFamily="2" charset="2"/>
              <a:buChar char="Ø"/>
            </a:pPr>
            <a:r>
              <a:rPr lang="en-US" altLang="en-US" sz="2000" dirty="0">
                <a:solidFill>
                  <a:schemeClr val="tx1">
                    <a:lumMod val="65000"/>
                    <a:lumOff val="35000"/>
                  </a:schemeClr>
                </a:solidFill>
                <a:latin typeface="Aller" panose="02000503030000020004" pitchFamily="2" charset="-18"/>
              </a:rPr>
              <a:t> art-based approaches as </a:t>
            </a:r>
            <a:r>
              <a:rPr lang="en-US" sz="2000" dirty="0">
                <a:solidFill>
                  <a:schemeClr val="tx1">
                    <a:lumMod val="65000"/>
                    <a:lumOff val="35000"/>
                  </a:schemeClr>
                </a:solidFill>
                <a:effectLst/>
                <a:latin typeface="Aller" panose="02000503030000020004" pitchFamily="2" charset="-18"/>
                <a:ea typeface="Times New Roman" panose="02020603050405020304" pitchFamily="18" charset="0"/>
              </a:rPr>
              <a:t>gateway to entering children’s worlds (</a:t>
            </a:r>
            <a:r>
              <a:rPr lang="en-US" sz="2000" dirty="0" err="1">
                <a:solidFill>
                  <a:schemeClr val="tx1">
                    <a:lumMod val="65000"/>
                    <a:lumOff val="35000"/>
                  </a:schemeClr>
                </a:solidFill>
                <a:effectLst/>
                <a:latin typeface="Aller" panose="02000503030000020004" pitchFamily="2" charset="-18"/>
                <a:ea typeface="Times New Roman" panose="02020603050405020304" pitchFamily="18" charset="0"/>
              </a:rPr>
              <a:t>Driessnack</a:t>
            </a:r>
            <a:r>
              <a:rPr lang="en-US" sz="2000" dirty="0">
                <a:solidFill>
                  <a:schemeClr val="tx1">
                    <a:lumMod val="65000"/>
                    <a:lumOff val="35000"/>
                  </a:schemeClr>
                </a:solidFill>
                <a:effectLst/>
                <a:latin typeface="Aller" panose="02000503030000020004" pitchFamily="2" charset="-18"/>
                <a:ea typeface="Times New Roman" panose="02020603050405020304" pitchFamily="18" charset="0"/>
              </a:rPr>
              <a:t> 2005)</a:t>
            </a:r>
          </a:p>
          <a:p>
            <a:pPr marL="355600" lvl="1" indent="-263525">
              <a:spcBef>
                <a:spcPts val="1100"/>
              </a:spcBef>
              <a:buFont typeface="Wingdings" panose="05000000000000000000" pitchFamily="2" charset="2"/>
              <a:buChar char="Ø"/>
            </a:pPr>
            <a:r>
              <a:rPr lang="en-US" sz="2000" dirty="0">
                <a:solidFill>
                  <a:schemeClr val="tx1">
                    <a:lumMod val="65000"/>
                    <a:lumOff val="35000"/>
                  </a:schemeClr>
                </a:solidFill>
                <a:effectLst/>
                <a:latin typeface="Aller" panose="02000503030000020004" pitchFamily="2" charset="-18"/>
                <a:ea typeface="Times New Roman" panose="02020603050405020304" pitchFamily="18" charset="0"/>
              </a:rPr>
              <a:t>art-based activities helped to stimulate the discussion with the children in both the focus groups and individual interviews. </a:t>
            </a:r>
            <a:endParaRPr lang="en-US" sz="2000" dirty="0">
              <a:solidFill>
                <a:schemeClr val="tx1">
                  <a:lumMod val="65000"/>
                  <a:lumOff val="35000"/>
                </a:schemeClr>
              </a:solidFill>
              <a:latin typeface="Aller" panose="02000503030000020004" pitchFamily="2" charset="-18"/>
              <a:ea typeface="Times New Roman" panose="02020603050405020304" pitchFamily="18" charset="0"/>
            </a:endParaRPr>
          </a:p>
          <a:p>
            <a:pPr marL="355600" lvl="1" indent="-263525">
              <a:spcBef>
                <a:spcPts val="1100"/>
              </a:spcBef>
            </a:pPr>
            <a:r>
              <a:rPr lang="sl-SI" sz="2000" dirty="0">
                <a:solidFill>
                  <a:schemeClr val="tx1">
                    <a:lumMod val="65000"/>
                    <a:lumOff val="35000"/>
                  </a:schemeClr>
                </a:solidFill>
                <a:effectLst/>
                <a:latin typeface="Aller" panose="02000503030000020004" pitchFamily="2" charset="-18"/>
                <a:ea typeface="Times New Roman" panose="02020603050405020304" pitchFamily="18" charset="0"/>
              </a:rPr>
              <a:t>M</a:t>
            </a:r>
            <a:r>
              <a:rPr lang="en-US" sz="2000" dirty="0" err="1">
                <a:solidFill>
                  <a:schemeClr val="tx1">
                    <a:lumMod val="65000"/>
                    <a:lumOff val="35000"/>
                  </a:schemeClr>
                </a:solidFill>
                <a:effectLst/>
                <a:latin typeface="Aller" panose="02000503030000020004" pitchFamily="2" charset="-18"/>
                <a:ea typeface="Times New Roman" panose="02020603050405020304" pitchFamily="18" charset="0"/>
              </a:rPr>
              <a:t>ethods</a:t>
            </a:r>
            <a:r>
              <a:rPr lang="en-US" sz="2000" dirty="0">
                <a:solidFill>
                  <a:schemeClr val="tx1">
                    <a:lumMod val="65000"/>
                    <a:lumOff val="35000"/>
                  </a:schemeClr>
                </a:solidFill>
                <a:effectLst/>
                <a:latin typeface="Aller" panose="02000503030000020004" pitchFamily="2" charset="-18"/>
                <a:ea typeface="Times New Roman" panose="02020603050405020304" pitchFamily="18" charset="0"/>
              </a:rPr>
              <a:t> such as storytelling, crafts and play have resonance with children’s lives and day-to-day activities (Curtis-Tyler 2011) </a:t>
            </a:r>
          </a:p>
          <a:p>
            <a:pPr marL="355600" lvl="1" indent="-263525">
              <a:spcBef>
                <a:spcPts val="1100"/>
              </a:spcBef>
            </a:pPr>
            <a:r>
              <a:rPr lang="en-US" sz="2000" dirty="0">
                <a:solidFill>
                  <a:schemeClr val="tx1">
                    <a:lumMod val="65000"/>
                    <a:lumOff val="35000"/>
                  </a:schemeClr>
                </a:solidFill>
                <a:latin typeface="Aller" panose="02000503030000020004" pitchFamily="2" charset="-18"/>
                <a:ea typeface="Times New Roman" panose="02020603050405020304" pitchFamily="18" charset="0"/>
              </a:rPr>
              <a:t>Art-base approaches </a:t>
            </a:r>
            <a:r>
              <a:rPr lang="en-US" sz="2000" dirty="0">
                <a:solidFill>
                  <a:schemeClr val="tx1">
                    <a:lumMod val="65000"/>
                    <a:lumOff val="35000"/>
                  </a:schemeClr>
                </a:solidFill>
                <a:effectLst/>
                <a:latin typeface="Aller" panose="02000503030000020004" pitchFamily="2" charset="-18"/>
                <a:ea typeface="Times New Roman" panose="02020603050405020304" pitchFamily="18" charset="0"/>
              </a:rPr>
              <a:t>are </a:t>
            </a:r>
            <a:r>
              <a:rPr lang="en-US" sz="2000" b="1" dirty="0">
                <a:solidFill>
                  <a:schemeClr val="tx1">
                    <a:lumMod val="65000"/>
                    <a:lumOff val="35000"/>
                  </a:schemeClr>
                </a:solidFill>
                <a:effectLst/>
                <a:latin typeface="Aller" panose="02000503030000020004" pitchFamily="2" charset="-18"/>
                <a:ea typeface="Times New Roman" panose="02020603050405020304" pitchFamily="18" charset="0"/>
              </a:rPr>
              <a:t>child-</a:t>
            </a:r>
            <a:r>
              <a:rPr lang="en-US" sz="2000" b="1" dirty="0" err="1">
                <a:solidFill>
                  <a:schemeClr val="tx1">
                    <a:lumMod val="65000"/>
                    <a:lumOff val="35000"/>
                  </a:schemeClr>
                </a:solidFill>
                <a:effectLst/>
                <a:latin typeface="Aller" panose="02000503030000020004" pitchFamily="2" charset="-18"/>
                <a:ea typeface="Times New Roman" panose="02020603050405020304" pitchFamily="18" charset="0"/>
              </a:rPr>
              <a:t>centred</a:t>
            </a:r>
            <a:r>
              <a:rPr lang="en-US" sz="2000" b="1" dirty="0">
                <a:solidFill>
                  <a:schemeClr val="tx1">
                    <a:lumMod val="65000"/>
                    <a:lumOff val="35000"/>
                  </a:schemeClr>
                </a:solidFill>
                <a:effectLst/>
                <a:latin typeface="Aller" panose="02000503030000020004" pitchFamily="2" charset="-18"/>
                <a:ea typeface="Times New Roman" panose="02020603050405020304" pitchFamily="18" charset="0"/>
              </a:rPr>
              <a:t> because they accommodate children’s skills, capacities, experiences and interests</a:t>
            </a:r>
            <a:r>
              <a:rPr lang="en-US" sz="2000" dirty="0">
                <a:solidFill>
                  <a:schemeClr val="tx1">
                    <a:lumMod val="65000"/>
                    <a:lumOff val="35000"/>
                  </a:schemeClr>
                </a:solidFill>
                <a:effectLst/>
                <a:latin typeface="Aller" panose="02000503030000020004" pitchFamily="2" charset="-18"/>
                <a:ea typeface="Times New Roman" panose="02020603050405020304" pitchFamily="18" charset="0"/>
              </a:rPr>
              <a:t>. </a:t>
            </a:r>
          </a:p>
          <a:p>
            <a:pPr marL="355600" lvl="1" indent="-263525">
              <a:spcBef>
                <a:spcPts val="1100"/>
              </a:spcBef>
            </a:pPr>
            <a:r>
              <a:rPr lang="en-US" sz="2000" b="1" dirty="0">
                <a:solidFill>
                  <a:schemeClr val="tx1">
                    <a:lumMod val="65000"/>
                    <a:lumOff val="35000"/>
                  </a:schemeClr>
                </a:solidFill>
                <a:effectLst/>
                <a:latin typeface="Aller" panose="02000503030000020004" pitchFamily="2" charset="-18"/>
                <a:ea typeface="Times New Roman" panose="02020603050405020304" pitchFamily="18" charset="0"/>
              </a:rPr>
              <a:t>ABA</a:t>
            </a:r>
            <a:r>
              <a:rPr lang="en-US" sz="2000" dirty="0">
                <a:solidFill>
                  <a:schemeClr val="tx1">
                    <a:lumMod val="65000"/>
                    <a:lumOff val="35000"/>
                  </a:schemeClr>
                </a:solidFill>
                <a:effectLst/>
                <a:latin typeface="Aller" panose="02000503030000020004" pitchFamily="2" charset="-18"/>
                <a:ea typeface="Times New Roman" panose="02020603050405020304" pitchFamily="18" charset="0"/>
              </a:rPr>
              <a:t>: expand the </a:t>
            </a:r>
            <a:r>
              <a:rPr lang="en-US" sz="2000" b="1" dirty="0">
                <a:solidFill>
                  <a:schemeClr val="tx1">
                    <a:lumMod val="65000"/>
                    <a:lumOff val="35000"/>
                  </a:schemeClr>
                </a:solidFill>
                <a:effectLst/>
                <a:latin typeface="Aller" panose="02000503030000020004" pitchFamily="2" charset="-18"/>
                <a:ea typeface="Times New Roman" panose="02020603050405020304" pitchFamily="18" charset="0"/>
              </a:rPr>
              <a:t>modes of expression </a:t>
            </a:r>
            <a:r>
              <a:rPr lang="en-US" sz="2000" dirty="0">
                <a:solidFill>
                  <a:schemeClr val="tx1">
                    <a:lumMod val="65000"/>
                    <a:lumOff val="35000"/>
                  </a:schemeClr>
                </a:solidFill>
                <a:effectLst/>
                <a:latin typeface="Aller" panose="02000503030000020004" pitchFamily="2" charset="-18"/>
                <a:ea typeface="Times New Roman" panose="02020603050405020304" pitchFamily="18" charset="0"/>
              </a:rPr>
              <a:t>available to the migrant children: not only words, but a number of </a:t>
            </a:r>
            <a:r>
              <a:rPr lang="en-US" sz="2000" b="1" dirty="0">
                <a:solidFill>
                  <a:schemeClr val="tx1">
                    <a:lumMod val="65000"/>
                    <a:lumOff val="35000"/>
                  </a:schemeClr>
                </a:solidFill>
                <a:effectLst/>
                <a:latin typeface="Aller" panose="02000503030000020004" pitchFamily="2" charset="-18"/>
                <a:ea typeface="Times New Roman" panose="02020603050405020304" pitchFamily="18" charset="0"/>
              </a:rPr>
              <a:t>different forms of </a:t>
            </a:r>
            <a:r>
              <a:rPr lang="en-US" sz="2000" b="1" dirty="0">
                <a:solidFill>
                  <a:schemeClr val="tx1">
                    <a:lumMod val="65000"/>
                    <a:lumOff val="35000"/>
                  </a:schemeClr>
                </a:solidFill>
                <a:latin typeface="Aller" panose="02000503030000020004" pitchFamily="2" charset="-18"/>
                <a:ea typeface="Times New Roman" panose="02020603050405020304" pitchFamily="18" charset="0"/>
              </a:rPr>
              <a:t>expression (individualized approach).</a:t>
            </a:r>
            <a:r>
              <a:rPr lang="en-US" sz="2000" dirty="0">
                <a:solidFill>
                  <a:schemeClr val="tx1">
                    <a:lumMod val="65000"/>
                    <a:lumOff val="35000"/>
                  </a:schemeClr>
                </a:solidFill>
                <a:effectLst/>
                <a:latin typeface="Aller" panose="02000503030000020004" pitchFamily="2" charset="-18"/>
                <a:ea typeface="Times New Roman" panose="02020603050405020304" pitchFamily="18" charset="0"/>
              </a:rPr>
              <a:t> </a:t>
            </a:r>
          </a:p>
          <a:p>
            <a:pPr lvl="1"/>
            <a:endParaRPr lang="en-US" sz="1800" dirty="0">
              <a:solidFill>
                <a:schemeClr val="tx1">
                  <a:lumMod val="65000"/>
                  <a:lumOff val="35000"/>
                </a:schemeClr>
              </a:solidFill>
              <a:effectLst/>
              <a:latin typeface="Aller" panose="02000503030000020004" pitchFamily="2" charset="-18"/>
              <a:ea typeface="Times New Roman" panose="02020603050405020304" pitchFamily="18" charset="0"/>
            </a:endParaRPr>
          </a:p>
          <a:p>
            <a:pPr lvl="1"/>
            <a:endParaRPr lang="en-GB" altLang="en-US" dirty="0">
              <a:solidFill>
                <a:schemeClr val="tx1">
                  <a:lumMod val="65000"/>
                  <a:lumOff val="35000"/>
                </a:schemeClr>
              </a:solidFill>
              <a:latin typeface="Aller" panose="02000503030000020004" pitchFamily="2" charset="-18"/>
            </a:endParaRPr>
          </a:p>
        </p:txBody>
      </p:sp>
      <p:pic>
        <p:nvPicPr>
          <p:cNvPr id="3075" name="Picture 6">
            <a:extLst>
              <a:ext uri="{FF2B5EF4-FFF2-40B4-BE49-F238E27FC236}">
                <a16:creationId xmlns:a16="http://schemas.microsoft.com/office/drawing/2014/main" id="{DC329396-BE3C-4D1E-AE03-7CA0959183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2488"/>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a:extLst>
              <a:ext uri="{FF2B5EF4-FFF2-40B4-BE49-F238E27FC236}">
                <a16:creationId xmlns:a16="http://schemas.microsoft.com/office/drawing/2014/main" id="{402FB423-3411-4A1B-B539-F65780DBB3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3800" y="914400"/>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8">
            <a:extLst>
              <a:ext uri="{FF2B5EF4-FFF2-40B4-BE49-F238E27FC236}">
                <a16:creationId xmlns:a16="http://schemas.microsoft.com/office/drawing/2014/main" id="{4F0AF9A2-8DE5-4890-8096-F5D1C0A9A5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6250" y="5657850"/>
            <a:ext cx="2406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73821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a:extLst>
              <a:ext uri="{FF2B5EF4-FFF2-40B4-BE49-F238E27FC236}">
                <a16:creationId xmlns:a16="http://schemas.microsoft.com/office/drawing/2014/main" id="{22B0EA05-70E7-4315-A57C-B63866E3015E}"/>
              </a:ext>
            </a:extLst>
          </p:cNvPr>
          <p:cNvSpPr>
            <a:spLocks noGrp="1" noChangeArrowheads="1"/>
          </p:cNvSpPr>
          <p:nvPr>
            <p:ph type="title"/>
          </p:nvPr>
        </p:nvSpPr>
        <p:spPr>
          <a:xfrm>
            <a:off x="838200" y="365125"/>
            <a:ext cx="10515600" cy="1460500"/>
          </a:xfrm>
        </p:spPr>
        <p:txBody>
          <a:bodyPr/>
          <a:lstStyle/>
          <a:p>
            <a:pPr algn="ctr"/>
            <a:r>
              <a:rPr lang="en-GB" b="1" dirty="0">
                <a:solidFill>
                  <a:schemeClr val="tx1">
                    <a:lumMod val="65000"/>
                    <a:lumOff val="35000"/>
                  </a:schemeClr>
                </a:solidFill>
                <a:latin typeface="Aller" panose="02000503030000020004" pitchFamily="2" charset="-18"/>
                <a:ea typeface="Times New Roman" panose="02020603050405020304" pitchFamily="18" charset="0"/>
                <a:cs typeface="Times New Roman" panose="02020603050405020304" pitchFamily="18" charset="0"/>
              </a:rPr>
              <a:t>Art-based approach</a:t>
            </a:r>
            <a:endParaRPr lang="en-US" altLang="en-US" b="1" dirty="0">
              <a:solidFill>
                <a:schemeClr val="tx1">
                  <a:lumMod val="65000"/>
                  <a:lumOff val="35000"/>
                </a:schemeClr>
              </a:solidFill>
              <a:latin typeface="Aller" panose="02000503030000020004" pitchFamily="2" charset="-18"/>
            </a:endParaRPr>
          </a:p>
        </p:txBody>
      </p:sp>
      <p:sp>
        <p:nvSpPr>
          <p:cNvPr id="3074" name="Content Placeholder 2">
            <a:extLst>
              <a:ext uri="{FF2B5EF4-FFF2-40B4-BE49-F238E27FC236}">
                <a16:creationId xmlns:a16="http://schemas.microsoft.com/office/drawing/2014/main" id="{04576E11-9D70-4CB5-9333-059EF950A303}"/>
              </a:ext>
            </a:extLst>
          </p:cNvPr>
          <p:cNvSpPr>
            <a:spLocks noGrp="1" noChangeArrowheads="1"/>
          </p:cNvSpPr>
          <p:nvPr>
            <p:ph idx="1"/>
          </p:nvPr>
        </p:nvSpPr>
        <p:spPr>
          <a:xfrm>
            <a:off x="997998" y="1825625"/>
            <a:ext cx="10515600" cy="4317723"/>
          </a:xfrm>
        </p:spPr>
        <p:txBody>
          <a:bodyPr/>
          <a:lstStyle/>
          <a:p>
            <a:pPr marL="357188" lvl="1" indent="-342900">
              <a:spcBef>
                <a:spcPts val="1100"/>
              </a:spcBef>
            </a:pPr>
            <a:r>
              <a:rPr lang="sl-SI" sz="2000" dirty="0">
                <a:solidFill>
                  <a:schemeClr val="tx1">
                    <a:lumMod val="65000"/>
                    <a:lumOff val="35000"/>
                  </a:schemeClr>
                </a:solidFill>
                <a:latin typeface="Aller" panose="02000503030000020004" pitchFamily="2" charset="-18"/>
                <a:ea typeface="Times New Roman" panose="02020603050405020304" pitchFamily="18" charset="0"/>
              </a:rPr>
              <a:t>ABA </a:t>
            </a:r>
            <a:r>
              <a:rPr lang="en-GB" sz="2000" dirty="0">
                <a:solidFill>
                  <a:schemeClr val="tx1">
                    <a:lumMod val="65000"/>
                    <a:lumOff val="35000"/>
                  </a:schemeClr>
                </a:solidFill>
                <a:effectLst/>
                <a:latin typeface="Aller" panose="02000503030000020004" pitchFamily="2" charset="-18"/>
                <a:ea typeface="Times New Roman" panose="02020603050405020304" pitchFamily="18" charset="0"/>
              </a:rPr>
              <a:t>can be used as a tool for stimulating children’s </a:t>
            </a:r>
            <a:r>
              <a:rPr lang="en-GB" sz="2000" b="1" dirty="0">
                <a:solidFill>
                  <a:schemeClr val="tx1">
                    <a:lumMod val="65000"/>
                    <a:lumOff val="35000"/>
                  </a:schemeClr>
                </a:solidFill>
                <a:effectLst/>
                <a:latin typeface="Aller" panose="02000503030000020004" pitchFamily="2" charset="-18"/>
                <a:ea typeface="Times New Roman" panose="02020603050405020304" pitchFamily="18" charset="0"/>
              </a:rPr>
              <a:t>participation and agency </a:t>
            </a:r>
            <a:r>
              <a:rPr lang="en-GB" sz="2000" dirty="0">
                <a:solidFill>
                  <a:schemeClr val="tx1">
                    <a:lumMod val="65000"/>
                    <a:lumOff val="35000"/>
                  </a:schemeClr>
                </a:solidFill>
                <a:effectLst/>
                <a:latin typeface="Aller" panose="02000503030000020004" pitchFamily="2" charset="-18"/>
                <a:ea typeface="Times New Roman" panose="02020603050405020304" pitchFamily="18" charset="0"/>
              </a:rPr>
              <a:t>in the research process, as well as a </a:t>
            </a:r>
            <a:r>
              <a:rPr lang="sl-SI" sz="2000" dirty="0" err="1">
                <a:solidFill>
                  <a:schemeClr val="tx1">
                    <a:lumMod val="65000"/>
                    <a:lumOff val="35000"/>
                  </a:schemeClr>
                </a:solidFill>
                <a:effectLst/>
                <a:latin typeface="Aller" panose="02000503030000020004" pitchFamily="2" charset="-18"/>
                <a:ea typeface="Times New Roman" panose="02020603050405020304" pitchFamily="18" charset="0"/>
              </a:rPr>
              <a:t>medium</a:t>
            </a:r>
            <a:r>
              <a:rPr lang="sl-SI" sz="2000" dirty="0">
                <a:solidFill>
                  <a:schemeClr val="tx1">
                    <a:lumMod val="65000"/>
                    <a:lumOff val="35000"/>
                  </a:schemeClr>
                </a:solidFill>
                <a:effectLst/>
                <a:latin typeface="Aller" panose="02000503030000020004" pitchFamily="2" charset="-18"/>
                <a:ea typeface="Times New Roman" panose="02020603050405020304" pitchFamily="18" charset="0"/>
              </a:rPr>
              <a:t> </a:t>
            </a:r>
            <a:r>
              <a:rPr lang="en-GB" sz="2000" dirty="0">
                <a:solidFill>
                  <a:schemeClr val="tx1">
                    <a:lumMod val="65000"/>
                    <a:lumOff val="35000"/>
                  </a:schemeClr>
                </a:solidFill>
                <a:effectLst/>
                <a:latin typeface="Aller" panose="02000503030000020004" pitchFamily="2" charset="-18"/>
                <a:ea typeface="Times New Roman" panose="02020603050405020304" pitchFamily="18" charset="0"/>
              </a:rPr>
              <a:t>to </a:t>
            </a:r>
            <a:r>
              <a:rPr lang="en-GB" sz="2000" b="1" dirty="0">
                <a:solidFill>
                  <a:schemeClr val="tx1">
                    <a:lumMod val="65000"/>
                    <a:lumOff val="35000"/>
                  </a:schemeClr>
                </a:solidFill>
                <a:effectLst/>
                <a:latin typeface="Aller" panose="02000503030000020004" pitchFamily="2" charset="-18"/>
                <a:ea typeface="Times New Roman" panose="02020603050405020304" pitchFamily="18" charset="0"/>
              </a:rPr>
              <a:t>overcome language challenges </a:t>
            </a:r>
            <a:r>
              <a:rPr lang="en-GB" sz="2000" dirty="0">
                <a:solidFill>
                  <a:schemeClr val="tx1">
                    <a:lumMod val="65000"/>
                    <a:lumOff val="35000"/>
                  </a:schemeClr>
                </a:solidFill>
                <a:effectLst/>
                <a:latin typeface="Aller" panose="02000503030000020004" pitchFamily="2" charset="-18"/>
                <a:ea typeface="Times New Roman" panose="02020603050405020304" pitchFamily="18" charset="0"/>
              </a:rPr>
              <a:t>or other personal or structural </a:t>
            </a:r>
            <a:r>
              <a:rPr lang="en-GB" sz="2000" b="1" dirty="0">
                <a:solidFill>
                  <a:schemeClr val="tx1">
                    <a:lumMod val="65000"/>
                    <a:lumOff val="35000"/>
                  </a:schemeClr>
                </a:solidFill>
                <a:effectLst/>
                <a:latin typeface="Aller" panose="02000503030000020004" pitchFamily="2" charset="-18"/>
                <a:ea typeface="Times New Roman" panose="02020603050405020304" pitchFamily="18" charset="0"/>
              </a:rPr>
              <a:t>restrictions</a:t>
            </a:r>
            <a:r>
              <a:rPr lang="sl-SI" sz="2000" dirty="0">
                <a:solidFill>
                  <a:schemeClr val="tx1">
                    <a:lumMod val="65000"/>
                    <a:lumOff val="35000"/>
                  </a:schemeClr>
                </a:solidFill>
                <a:effectLst/>
                <a:latin typeface="Aller" panose="02000503030000020004" pitchFamily="2" charset="-18"/>
                <a:ea typeface="Times New Roman" panose="02020603050405020304" pitchFamily="18" charset="0"/>
              </a:rPr>
              <a:t>)</a:t>
            </a:r>
            <a:r>
              <a:rPr lang="en-GB" sz="2000" dirty="0">
                <a:solidFill>
                  <a:schemeClr val="tx1">
                    <a:lumMod val="65000"/>
                    <a:lumOff val="35000"/>
                  </a:schemeClr>
                </a:solidFill>
                <a:effectLst/>
                <a:latin typeface="Aller" panose="02000503030000020004" pitchFamily="2" charset="-18"/>
                <a:ea typeface="Times New Roman" panose="02020603050405020304" pitchFamily="18" charset="0"/>
              </a:rPr>
              <a:t>. </a:t>
            </a:r>
            <a:endParaRPr lang="sl-SI" sz="2000" dirty="0">
              <a:solidFill>
                <a:schemeClr val="tx1">
                  <a:lumMod val="65000"/>
                  <a:lumOff val="35000"/>
                </a:schemeClr>
              </a:solidFill>
              <a:effectLst/>
              <a:latin typeface="Aller" panose="02000503030000020004" pitchFamily="2" charset="-18"/>
              <a:ea typeface="Times New Roman" panose="02020603050405020304" pitchFamily="18" charset="0"/>
            </a:endParaRPr>
          </a:p>
          <a:p>
            <a:pPr marL="357188" lvl="1" indent="-342900">
              <a:spcBef>
                <a:spcPts val="1100"/>
              </a:spcBef>
            </a:pPr>
            <a:r>
              <a:rPr lang="sl-SI" sz="2000" dirty="0" err="1">
                <a:solidFill>
                  <a:schemeClr val="tx1">
                    <a:lumMod val="65000"/>
                    <a:lumOff val="35000"/>
                  </a:schemeClr>
                </a:solidFill>
                <a:effectLst/>
                <a:latin typeface="Aller" panose="02000503030000020004" pitchFamily="2" charset="-18"/>
                <a:ea typeface="Times New Roman" panose="02020603050405020304" pitchFamily="18" charset="0"/>
              </a:rPr>
              <a:t>Art-based</a:t>
            </a:r>
            <a:r>
              <a:rPr lang="sl-SI" sz="2000" dirty="0">
                <a:solidFill>
                  <a:schemeClr val="tx1">
                    <a:lumMod val="65000"/>
                    <a:lumOff val="35000"/>
                  </a:schemeClr>
                </a:solidFill>
                <a:effectLst/>
                <a:latin typeface="Aller" panose="02000503030000020004" pitchFamily="2" charset="-18"/>
                <a:ea typeface="Times New Roman" panose="02020603050405020304" pitchFamily="18" charset="0"/>
              </a:rPr>
              <a:t> approach </a:t>
            </a:r>
            <a:r>
              <a:rPr lang="en-GB" sz="2000" dirty="0">
                <a:solidFill>
                  <a:schemeClr val="tx1">
                    <a:lumMod val="65000"/>
                    <a:lumOff val="35000"/>
                  </a:schemeClr>
                </a:solidFill>
                <a:effectLst/>
                <a:latin typeface="Aller" panose="02000503030000020004" pitchFamily="2" charset="-18"/>
                <a:ea typeface="Times New Roman" panose="02020603050405020304" pitchFamily="18" charset="0"/>
              </a:rPr>
              <a:t>stimulates a more </a:t>
            </a:r>
            <a:r>
              <a:rPr lang="en-GB" sz="2000" b="1" dirty="0">
                <a:solidFill>
                  <a:schemeClr val="tx1">
                    <a:lumMod val="65000"/>
                    <a:lumOff val="35000"/>
                  </a:schemeClr>
                </a:solidFill>
                <a:effectLst/>
                <a:latin typeface="Aller" panose="02000503030000020004" pitchFamily="2" charset="-18"/>
                <a:ea typeface="Times New Roman" panose="02020603050405020304" pitchFamily="18" charset="0"/>
              </a:rPr>
              <a:t>‘child-driven report</a:t>
            </a:r>
            <a:r>
              <a:rPr lang="en-GB" sz="2000" dirty="0">
                <a:solidFill>
                  <a:schemeClr val="tx1">
                    <a:lumMod val="65000"/>
                    <a:lumOff val="35000"/>
                  </a:schemeClr>
                </a:solidFill>
                <a:effectLst/>
                <a:latin typeface="Aller" panose="02000503030000020004" pitchFamily="2" charset="-18"/>
                <a:ea typeface="Times New Roman" panose="02020603050405020304" pitchFamily="18" charset="0"/>
              </a:rPr>
              <a:t>’ instead of one that is adult-driven (</a:t>
            </a:r>
            <a:r>
              <a:rPr lang="en-GB" sz="2000" dirty="0" err="1">
                <a:solidFill>
                  <a:schemeClr val="tx1">
                    <a:lumMod val="65000"/>
                    <a:lumOff val="35000"/>
                  </a:schemeClr>
                </a:solidFill>
                <a:effectLst/>
                <a:latin typeface="Aller" panose="02000503030000020004" pitchFamily="2" charset="-18"/>
                <a:ea typeface="Times New Roman" panose="02020603050405020304" pitchFamily="18" charset="0"/>
              </a:rPr>
              <a:t>Driessnack</a:t>
            </a:r>
            <a:r>
              <a:rPr lang="en-GB" sz="2000" dirty="0">
                <a:solidFill>
                  <a:schemeClr val="tx1">
                    <a:lumMod val="65000"/>
                    <a:lumOff val="35000"/>
                  </a:schemeClr>
                </a:solidFill>
                <a:effectLst/>
                <a:latin typeface="Aller" panose="02000503030000020004" pitchFamily="2" charset="-18"/>
                <a:ea typeface="Times New Roman" panose="02020603050405020304" pitchFamily="18" charset="0"/>
              </a:rPr>
              <a:t> 2005: 421), </a:t>
            </a:r>
            <a:endParaRPr lang="sl-SI" sz="2000" dirty="0">
              <a:solidFill>
                <a:schemeClr val="tx1">
                  <a:lumMod val="65000"/>
                  <a:lumOff val="35000"/>
                </a:schemeClr>
              </a:solidFill>
              <a:effectLst/>
              <a:latin typeface="Aller" panose="02000503030000020004" pitchFamily="2" charset="-18"/>
              <a:ea typeface="Times New Roman" panose="02020603050405020304" pitchFamily="18" charset="0"/>
            </a:endParaRPr>
          </a:p>
          <a:p>
            <a:pPr marL="357188" lvl="1" indent="-342900">
              <a:spcBef>
                <a:spcPts val="1100"/>
              </a:spcBef>
            </a:pPr>
            <a:r>
              <a:rPr lang="sl-SI" sz="2000" dirty="0">
                <a:solidFill>
                  <a:schemeClr val="tx1">
                    <a:lumMod val="65000"/>
                    <a:lumOff val="35000"/>
                  </a:schemeClr>
                </a:solidFill>
                <a:latin typeface="Aller" panose="02000503030000020004" pitchFamily="2" charset="-18"/>
                <a:ea typeface="Times New Roman" panose="02020603050405020304" pitchFamily="18" charset="0"/>
              </a:rPr>
              <a:t>A</a:t>
            </a:r>
            <a:r>
              <a:rPr lang="en-GB" sz="2000" dirty="0">
                <a:solidFill>
                  <a:schemeClr val="tx1">
                    <a:lumMod val="65000"/>
                    <a:lumOff val="35000"/>
                  </a:schemeClr>
                </a:solidFill>
                <a:effectLst/>
                <a:latin typeface="Aller" panose="02000503030000020004" pitchFamily="2" charset="-18"/>
                <a:ea typeface="Times New Roman" panose="02020603050405020304" pitchFamily="18" charset="0"/>
              </a:rPr>
              <a:t>rt-based methods</a:t>
            </a:r>
            <a:r>
              <a:rPr lang="sl-SI" sz="2000" dirty="0">
                <a:solidFill>
                  <a:schemeClr val="tx1">
                    <a:lumMod val="65000"/>
                    <a:lumOff val="35000"/>
                  </a:schemeClr>
                </a:solidFill>
                <a:effectLst/>
                <a:latin typeface="Aller" panose="02000503030000020004" pitchFamily="2" charset="-18"/>
                <a:ea typeface="Times New Roman" panose="02020603050405020304" pitchFamily="18" charset="0"/>
              </a:rPr>
              <a:t>/</a:t>
            </a:r>
            <a:r>
              <a:rPr lang="en-GB" sz="2000" dirty="0">
                <a:solidFill>
                  <a:schemeClr val="tx1">
                    <a:lumMod val="65000"/>
                    <a:lumOff val="35000"/>
                  </a:schemeClr>
                </a:solidFill>
                <a:effectLst/>
                <a:latin typeface="Aller" panose="02000503030000020004" pitchFamily="2" charset="-18"/>
                <a:ea typeface="Times New Roman" panose="02020603050405020304" pitchFamily="18" charset="0"/>
              </a:rPr>
              <a:t>tools should </a:t>
            </a:r>
            <a:r>
              <a:rPr lang="en-GB" sz="2000" b="1" dirty="0">
                <a:solidFill>
                  <a:schemeClr val="tx1">
                    <a:lumMod val="65000"/>
                    <a:lumOff val="35000"/>
                  </a:schemeClr>
                </a:solidFill>
                <a:effectLst/>
                <a:latin typeface="Aller" panose="02000503030000020004" pitchFamily="2" charset="-18"/>
                <a:ea typeface="Times New Roman" panose="02020603050405020304" pitchFamily="18" charset="0"/>
              </a:rPr>
              <a:t>not be seen as empowering </a:t>
            </a:r>
            <a:r>
              <a:rPr lang="en-GB" sz="2000" dirty="0">
                <a:solidFill>
                  <a:schemeClr val="tx1">
                    <a:lumMod val="65000"/>
                    <a:lumOff val="35000"/>
                  </a:schemeClr>
                </a:solidFill>
                <a:effectLst/>
                <a:latin typeface="Aller" panose="02000503030000020004" pitchFamily="2" charset="-18"/>
                <a:ea typeface="Times New Roman" panose="02020603050405020304" pitchFamily="18" charset="0"/>
              </a:rPr>
              <a:t>by themselves</a:t>
            </a:r>
            <a:r>
              <a:rPr lang="sl-SI" sz="2000" dirty="0">
                <a:solidFill>
                  <a:schemeClr val="tx1">
                    <a:lumMod val="65000"/>
                    <a:lumOff val="35000"/>
                  </a:schemeClr>
                </a:solidFill>
                <a:latin typeface="Aller" panose="02000503030000020004" pitchFamily="2" charset="-18"/>
                <a:ea typeface="Times New Roman" panose="02020603050405020304" pitchFamily="18" charset="0"/>
              </a:rPr>
              <a:t> </a:t>
            </a:r>
            <a:r>
              <a:rPr lang="sl-SI" sz="2000" dirty="0">
                <a:solidFill>
                  <a:schemeClr val="tx1">
                    <a:lumMod val="65000"/>
                    <a:lumOff val="35000"/>
                  </a:schemeClr>
                </a:solidFill>
                <a:effectLst/>
                <a:latin typeface="Aller" panose="02000503030000020004" pitchFamily="2" charset="-18"/>
                <a:ea typeface="Times New Roman" panose="02020603050405020304" pitchFamily="18" charset="0"/>
              </a:rPr>
              <a:t>(</a:t>
            </a:r>
            <a:r>
              <a:rPr lang="en-GB" sz="2000" dirty="0">
                <a:solidFill>
                  <a:schemeClr val="tx1">
                    <a:lumMod val="65000"/>
                    <a:lumOff val="35000"/>
                  </a:schemeClr>
                </a:solidFill>
                <a:effectLst/>
                <a:latin typeface="Aller" panose="02000503030000020004" pitchFamily="2" charset="-18"/>
                <a:ea typeface="Times New Roman" panose="02020603050405020304" pitchFamily="18" charset="0"/>
              </a:rPr>
              <a:t>depending on the purpose and objective</a:t>
            </a:r>
            <a:r>
              <a:rPr lang="sl-SI" sz="2000" dirty="0">
                <a:solidFill>
                  <a:schemeClr val="tx1">
                    <a:lumMod val="65000"/>
                    <a:lumOff val="35000"/>
                  </a:schemeClr>
                </a:solidFill>
                <a:effectLst/>
                <a:latin typeface="Aller" panose="02000503030000020004" pitchFamily="2" charset="-18"/>
                <a:ea typeface="Times New Roman" panose="02020603050405020304" pitchFamily="18" charset="0"/>
              </a:rPr>
              <a:t>)</a:t>
            </a:r>
          </a:p>
          <a:p>
            <a:pPr marL="357188" lvl="1" indent="-342900">
              <a:spcBef>
                <a:spcPts val="1100"/>
              </a:spcBef>
            </a:pPr>
            <a:r>
              <a:rPr lang="sl-SI" sz="2000" b="1" dirty="0" err="1">
                <a:solidFill>
                  <a:schemeClr val="tx1">
                    <a:lumMod val="65000"/>
                    <a:lumOff val="35000"/>
                  </a:schemeClr>
                </a:solidFill>
                <a:latin typeface="Aller" panose="02000503030000020004" pitchFamily="2" charset="-18"/>
                <a:ea typeface="Times New Roman" panose="02020603050405020304" pitchFamily="18" charset="0"/>
              </a:rPr>
              <a:t>Examples</a:t>
            </a:r>
            <a:r>
              <a:rPr lang="sl-SI" sz="2000" b="1" dirty="0">
                <a:solidFill>
                  <a:schemeClr val="tx1">
                    <a:lumMod val="65000"/>
                    <a:lumOff val="35000"/>
                  </a:schemeClr>
                </a:solidFill>
                <a:latin typeface="Aller" panose="02000503030000020004" pitchFamily="2" charset="-18"/>
                <a:ea typeface="Times New Roman" panose="02020603050405020304" pitchFamily="18" charset="0"/>
              </a:rPr>
              <a:t> of ABA</a:t>
            </a:r>
            <a:r>
              <a:rPr lang="sl-SI" sz="2000" dirty="0">
                <a:solidFill>
                  <a:schemeClr val="tx1">
                    <a:lumMod val="65000"/>
                    <a:lumOff val="35000"/>
                  </a:schemeClr>
                </a:solidFill>
                <a:latin typeface="Aller" panose="02000503030000020004" pitchFamily="2" charset="-18"/>
                <a:ea typeface="Times New Roman" panose="02020603050405020304" pitchFamily="18" charset="0"/>
              </a:rPr>
              <a:t>: </a:t>
            </a:r>
            <a:r>
              <a:rPr lang="en-GB" sz="2000" dirty="0">
                <a:solidFill>
                  <a:schemeClr val="tx1">
                    <a:lumMod val="65000"/>
                    <a:lumOff val="35000"/>
                  </a:schemeClr>
                </a:solidFill>
                <a:effectLst/>
                <a:latin typeface="Aller" panose="02000503030000020004" pitchFamily="2" charset="-18"/>
                <a:ea typeface="Calibri" panose="020F0502020204030204" pitchFamily="34" charset="0"/>
              </a:rPr>
              <a:t>Making rap music</a:t>
            </a:r>
            <a:r>
              <a:rPr lang="sl-SI" sz="2000" dirty="0">
                <a:solidFill>
                  <a:schemeClr val="tx1">
                    <a:lumMod val="65000"/>
                    <a:lumOff val="35000"/>
                  </a:schemeClr>
                </a:solidFill>
                <a:latin typeface="Aller" panose="02000503030000020004" pitchFamily="2" charset="-18"/>
                <a:ea typeface="Calibri" panose="020F0502020204030204" pitchFamily="34" charset="0"/>
              </a:rPr>
              <a:t>, </a:t>
            </a:r>
            <a:r>
              <a:rPr lang="en-GB" sz="2000" dirty="0">
                <a:solidFill>
                  <a:schemeClr val="tx1">
                    <a:lumMod val="65000"/>
                    <a:lumOff val="35000"/>
                  </a:schemeClr>
                </a:solidFill>
                <a:effectLst/>
                <a:latin typeface="Aller" panose="02000503030000020004" pitchFamily="2" charset="-18"/>
                <a:ea typeface="Calibri" panose="020F0502020204030204" pitchFamily="34" charset="0"/>
              </a:rPr>
              <a:t>Photo elicitation</a:t>
            </a:r>
            <a:r>
              <a:rPr lang="sl-SI" sz="2000" dirty="0">
                <a:solidFill>
                  <a:schemeClr val="tx1">
                    <a:lumMod val="65000"/>
                    <a:lumOff val="35000"/>
                  </a:schemeClr>
                </a:solidFill>
                <a:effectLst/>
                <a:latin typeface="Aller" panose="02000503030000020004" pitchFamily="2" charset="-18"/>
                <a:ea typeface="Calibri" panose="020F0502020204030204" pitchFamily="34" charset="0"/>
              </a:rPr>
              <a:t>, </a:t>
            </a:r>
            <a:r>
              <a:rPr lang="en-GB" sz="2000" dirty="0">
                <a:solidFill>
                  <a:schemeClr val="tx1">
                    <a:lumMod val="65000"/>
                    <a:lumOff val="35000"/>
                  </a:schemeClr>
                </a:solidFill>
                <a:effectLst/>
                <a:latin typeface="Aller" panose="02000503030000020004" pitchFamily="2" charset="-18"/>
                <a:ea typeface="Calibri" panose="020F0502020204030204" pitchFamily="34" charset="0"/>
              </a:rPr>
              <a:t>Photo-diary/photovoice</a:t>
            </a:r>
            <a:r>
              <a:rPr lang="sl-SI" sz="2000" dirty="0">
                <a:solidFill>
                  <a:schemeClr val="tx1">
                    <a:lumMod val="65000"/>
                    <a:lumOff val="35000"/>
                  </a:schemeClr>
                </a:solidFill>
                <a:effectLst/>
                <a:latin typeface="Aller" panose="02000503030000020004" pitchFamily="2" charset="-18"/>
                <a:ea typeface="Calibri" panose="020F0502020204030204" pitchFamily="34" charset="0"/>
              </a:rPr>
              <a:t>, </a:t>
            </a:r>
            <a:r>
              <a:rPr lang="en-GB" sz="2000" dirty="0">
                <a:solidFill>
                  <a:schemeClr val="tx1">
                    <a:lumMod val="65000"/>
                    <a:lumOff val="35000"/>
                  </a:schemeClr>
                </a:solidFill>
                <a:effectLst/>
                <a:latin typeface="Aller" panose="02000503030000020004" pitchFamily="2" charset="-18"/>
                <a:ea typeface="Calibri" panose="020F0502020204030204" pitchFamily="34" charset="0"/>
              </a:rPr>
              <a:t>Short films</a:t>
            </a:r>
            <a:r>
              <a:rPr lang="sl-SI" sz="2000" dirty="0">
                <a:solidFill>
                  <a:schemeClr val="tx1">
                    <a:lumMod val="65000"/>
                    <a:lumOff val="35000"/>
                  </a:schemeClr>
                </a:solidFill>
                <a:effectLst/>
                <a:latin typeface="Aller" panose="02000503030000020004" pitchFamily="2" charset="-18"/>
                <a:ea typeface="Calibri" panose="020F0502020204030204" pitchFamily="34" charset="0"/>
              </a:rPr>
              <a:t>, </a:t>
            </a:r>
            <a:r>
              <a:rPr lang="en-GB" sz="2000" dirty="0">
                <a:solidFill>
                  <a:schemeClr val="tx1">
                    <a:lumMod val="65000"/>
                    <a:lumOff val="35000"/>
                  </a:schemeClr>
                </a:solidFill>
                <a:effectLst/>
                <a:latin typeface="Aller" panose="02000503030000020004" pitchFamily="2" charset="-18"/>
                <a:ea typeface="Calibri" panose="020F0502020204030204" pitchFamily="34" charset="0"/>
              </a:rPr>
              <a:t>Draw and write’ method</a:t>
            </a:r>
            <a:r>
              <a:rPr lang="sl-SI" sz="2000" dirty="0">
                <a:solidFill>
                  <a:schemeClr val="tx1">
                    <a:lumMod val="65000"/>
                    <a:lumOff val="35000"/>
                  </a:schemeClr>
                </a:solidFill>
                <a:effectLst/>
                <a:latin typeface="Aller" panose="02000503030000020004" pitchFamily="2" charset="-18"/>
                <a:ea typeface="Calibri" panose="020F0502020204030204" pitchFamily="34" charset="0"/>
              </a:rPr>
              <a:t>, </a:t>
            </a:r>
            <a:r>
              <a:rPr lang="en-GB" sz="2000" dirty="0">
                <a:solidFill>
                  <a:schemeClr val="tx1">
                    <a:lumMod val="65000"/>
                    <a:lumOff val="35000"/>
                  </a:schemeClr>
                </a:solidFill>
                <a:effectLst/>
                <a:latin typeface="Aller" panose="02000503030000020004" pitchFamily="2" charset="-18"/>
                <a:ea typeface="Calibri" panose="020F0502020204030204" pitchFamily="34" charset="0"/>
              </a:rPr>
              <a:t>Mapping</a:t>
            </a:r>
            <a:r>
              <a:rPr lang="sl-SI" sz="2000" dirty="0">
                <a:solidFill>
                  <a:schemeClr val="tx1">
                    <a:lumMod val="65000"/>
                    <a:lumOff val="35000"/>
                  </a:schemeClr>
                </a:solidFill>
                <a:effectLst/>
                <a:latin typeface="Aller" panose="02000503030000020004" pitchFamily="2" charset="-18"/>
                <a:ea typeface="Calibri" panose="020F0502020204030204" pitchFamily="34" charset="0"/>
              </a:rPr>
              <a:t>, </a:t>
            </a:r>
            <a:r>
              <a:rPr lang="en-GB" sz="2000" dirty="0">
                <a:solidFill>
                  <a:schemeClr val="tx1">
                    <a:lumMod val="65000"/>
                    <a:lumOff val="35000"/>
                  </a:schemeClr>
                </a:solidFill>
                <a:effectLst/>
                <a:latin typeface="Aller" panose="02000503030000020004" pitchFamily="2" charset="-18"/>
                <a:ea typeface="Calibri" panose="020F0502020204030204" pitchFamily="34" charset="0"/>
              </a:rPr>
              <a:t>Vignettes</a:t>
            </a:r>
            <a:r>
              <a:rPr lang="sl-SI" sz="2000" dirty="0">
                <a:solidFill>
                  <a:schemeClr val="tx1">
                    <a:lumMod val="65000"/>
                    <a:lumOff val="35000"/>
                  </a:schemeClr>
                </a:solidFill>
                <a:effectLst/>
                <a:latin typeface="Aller" panose="02000503030000020004" pitchFamily="2" charset="-18"/>
                <a:ea typeface="Calibri" panose="020F0502020204030204" pitchFamily="34" charset="0"/>
              </a:rPr>
              <a:t> </a:t>
            </a:r>
            <a:r>
              <a:rPr lang="sl-SI" sz="2000" dirty="0" err="1">
                <a:solidFill>
                  <a:schemeClr val="tx1">
                    <a:lumMod val="65000"/>
                    <a:lumOff val="35000"/>
                  </a:schemeClr>
                </a:solidFill>
                <a:effectLst/>
                <a:latin typeface="Aller" panose="02000503030000020004" pitchFamily="2" charset="-18"/>
                <a:ea typeface="Calibri" panose="020F0502020204030204" pitchFamily="34" charset="0"/>
              </a:rPr>
              <a:t>etc</a:t>
            </a:r>
            <a:r>
              <a:rPr lang="sl-SI" sz="2000" dirty="0">
                <a:solidFill>
                  <a:schemeClr val="tx1">
                    <a:lumMod val="65000"/>
                    <a:lumOff val="35000"/>
                  </a:schemeClr>
                </a:solidFill>
                <a:effectLst/>
                <a:latin typeface="Aller" panose="02000503030000020004" pitchFamily="2" charset="-18"/>
                <a:ea typeface="Calibri" panose="020F0502020204030204" pitchFamily="34" charset="0"/>
              </a:rPr>
              <a:t>.</a:t>
            </a:r>
            <a:r>
              <a:rPr lang="en-GB" sz="2000" dirty="0">
                <a:solidFill>
                  <a:schemeClr val="tx1">
                    <a:lumMod val="65000"/>
                    <a:lumOff val="35000"/>
                  </a:schemeClr>
                </a:solidFill>
                <a:effectLst/>
                <a:latin typeface="Aller" panose="02000503030000020004" pitchFamily="2" charset="-18"/>
                <a:ea typeface="Calibri" panose="020F0502020204030204" pitchFamily="34" charset="0"/>
              </a:rPr>
              <a:t> vignettes</a:t>
            </a:r>
            <a:r>
              <a:rPr lang="sl-SI" sz="2000" dirty="0">
                <a:solidFill>
                  <a:schemeClr val="tx1">
                    <a:lumMod val="65000"/>
                    <a:lumOff val="35000"/>
                  </a:schemeClr>
                </a:solidFill>
                <a:effectLst/>
                <a:latin typeface="Aller" panose="02000503030000020004" pitchFamily="2" charset="-18"/>
                <a:ea typeface="Calibri" panose="020F0502020204030204" pitchFamily="34" charset="0"/>
              </a:rPr>
              <a:t>.</a:t>
            </a:r>
            <a:r>
              <a:rPr lang="en-GB" sz="2000" dirty="0">
                <a:solidFill>
                  <a:schemeClr val="tx1">
                    <a:lumMod val="65000"/>
                    <a:lumOff val="35000"/>
                  </a:schemeClr>
                </a:solidFill>
                <a:effectLst/>
                <a:latin typeface="Aller" panose="02000503030000020004" pitchFamily="2" charset="-18"/>
                <a:ea typeface="Calibri" panose="020F0502020204030204" pitchFamily="34" charset="0"/>
              </a:rPr>
              <a:t> </a:t>
            </a:r>
            <a:endParaRPr lang="en-GB" sz="2000" dirty="0">
              <a:solidFill>
                <a:schemeClr val="tx1">
                  <a:lumMod val="65000"/>
                  <a:lumOff val="35000"/>
                </a:schemeClr>
              </a:solidFill>
              <a:effectLst/>
              <a:latin typeface="Aller" panose="02000503030000020004" pitchFamily="2" charset="-18"/>
              <a:ea typeface="Times New Roman" panose="02020603050405020304" pitchFamily="18" charset="0"/>
            </a:endParaRPr>
          </a:p>
          <a:p>
            <a:pPr lvl="1"/>
            <a:endParaRPr lang="en-GB" altLang="en-US" dirty="0">
              <a:solidFill>
                <a:schemeClr val="tx1">
                  <a:lumMod val="65000"/>
                  <a:lumOff val="35000"/>
                </a:schemeClr>
              </a:solidFill>
              <a:latin typeface="Aller" panose="02000503030000020004" pitchFamily="2" charset="-18"/>
            </a:endParaRPr>
          </a:p>
        </p:txBody>
      </p:sp>
      <p:pic>
        <p:nvPicPr>
          <p:cNvPr id="3075" name="Picture 6">
            <a:extLst>
              <a:ext uri="{FF2B5EF4-FFF2-40B4-BE49-F238E27FC236}">
                <a16:creationId xmlns:a16="http://schemas.microsoft.com/office/drawing/2014/main" id="{DC329396-BE3C-4D1E-AE03-7CA0959183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2488"/>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a:extLst>
              <a:ext uri="{FF2B5EF4-FFF2-40B4-BE49-F238E27FC236}">
                <a16:creationId xmlns:a16="http://schemas.microsoft.com/office/drawing/2014/main" id="{402FB423-3411-4A1B-B539-F65780DBB3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3800" y="914400"/>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8">
            <a:extLst>
              <a:ext uri="{FF2B5EF4-FFF2-40B4-BE49-F238E27FC236}">
                <a16:creationId xmlns:a16="http://schemas.microsoft.com/office/drawing/2014/main" id="{4F0AF9A2-8DE5-4890-8096-F5D1C0A9A5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6250" y="5657850"/>
            <a:ext cx="2406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29004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a:extLst>
              <a:ext uri="{FF2B5EF4-FFF2-40B4-BE49-F238E27FC236}">
                <a16:creationId xmlns:a16="http://schemas.microsoft.com/office/drawing/2014/main" id="{22B0EA05-70E7-4315-A57C-B63866E3015E}"/>
              </a:ext>
            </a:extLst>
          </p:cNvPr>
          <p:cNvSpPr>
            <a:spLocks noGrp="1" noChangeArrowheads="1"/>
          </p:cNvSpPr>
          <p:nvPr>
            <p:ph type="title"/>
          </p:nvPr>
        </p:nvSpPr>
        <p:spPr>
          <a:xfrm>
            <a:off x="838200" y="365125"/>
            <a:ext cx="10515600" cy="1460500"/>
          </a:xfrm>
        </p:spPr>
        <p:txBody>
          <a:bodyPr/>
          <a:lstStyle/>
          <a:p>
            <a:pPr algn="ctr"/>
            <a:r>
              <a:rPr lang="en-GB" b="1" dirty="0">
                <a:solidFill>
                  <a:schemeClr val="tx1">
                    <a:lumMod val="65000"/>
                    <a:lumOff val="35000"/>
                  </a:schemeClr>
                </a:solidFill>
                <a:effectLst/>
                <a:latin typeface="Aller" panose="02000503030000020004" pitchFamily="2" charset="77"/>
                <a:ea typeface="Times New Roman" panose="02020603050405020304" pitchFamily="18" charset="0"/>
                <a:cs typeface="Times New Roman" panose="02020603050405020304" pitchFamily="18" charset="0"/>
              </a:rPr>
              <a:t>Narrative interviews</a:t>
            </a:r>
            <a:endParaRPr lang="en-US" altLang="en-US" b="1" dirty="0">
              <a:solidFill>
                <a:schemeClr val="tx1">
                  <a:lumMod val="65000"/>
                  <a:lumOff val="35000"/>
                </a:schemeClr>
              </a:solidFill>
              <a:latin typeface="Aller" panose="02000503030000020004" pitchFamily="2" charset="-18"/>
            </a:endParaRPr>
          </a:p>
        </p:txBody>
      </p:sp>
      <p:sp>
        <p:nvSpPr>
          <p:cNvPr id="3074" name="Content Placeholder 2">
            <a:extLst>
              <a:ext uri="{FF2B5EF4-FFF2-40B4-BE49-F238E27FC236}">
                <a16:creationId xmlns:a16="http://schemas.microsoft.com/office/drawing/2014/main" id="{04576E11-9D70-4CB5-9333-059EF950A303}"/>
              </a:ext>
            </a:extLst>
          </p:cNvPr>
          <p:cNvSpPr>
            <a:spLocks noGrp="1" noChangeArrowheads="1"/>
          </p:cNvSpPr>
          <p:nvPr>
            <p:ph idx="1"/>
          </p:nvPr>
        </p:nvSpPr>
        <p:spPr>
          <a:xfrm>
            <a:off x="997998" y="1825624"/>
            <a:ext cx="10515600" cy="4181475"/>
          </a:xfrm>
        </p:spPr>
        <p:txBody>
          <a:bodyPr/>
          <a:lstStyle/>
          <a:p>
            <a:pPr marL="323850" lvl="1" indent="-247650">
              <a:spcBef>
                <a:spcPts val="1100"/>
              </a:spcBef>
            </a:pPr>
            <a:r>
              <a:rPr lang="en-GB" sz="2000" dirty="0">
                <a:solidFill>
                  <a:schemeClr val="tx1">
                    <a:lumMod val="65000"/>
                    <a:lumOff val="35000"/>
                  </a:schemeClr>
                </a:solidFill>
                <a:effectLst/>
                <a:latin typeface="Aller" panose="02000503030000020004" pitchFamily="2" charset="-18"/>
                <a:ea typeface="Times New Roman" panose="02020603050405020304" pitchFamily="18" charset="0"/>
              </a:rPr>
              <a:t>The </a:t>
            </a:r>
            <a:r>
              <a:rPr lang="en-GB" sz="2000" b="1" dirty="0">
                <a:solidFill>
                  <a:schemeClr val="tx1">
                    <a:lumMod val="65000"/>
                    <a:lumOff val="35000"/>
                  </a:schemeClr>
                </a:solidFill>
                <a:effectLst/>
                <a:latin typeface="Aller" panose="02000503030000020004" pitchFamily="2" charset="-18"/>
                <a:ea typeface="Times New Roman" panose="02020603050405020304" pitchFamily="18" charset="0"/>
              </a:rPr>
              <a:t>collection of autobiographical life stories </a:t>
            </a:r>
            <a:r>
              <a:rPr lang="en-GB" sz="2000" dirty="0">
                <a:solidFill>
                  <a:schemeClr val="tx1">
                    <a:lumMod val="65000"/>
                    <a:lumOff val="35000"/>
                  </a:schemeClr>
                </a:solidFill>
                <a:effectLst/>
                <a:latin typeface="Aller" panose="02000503030000020004" pitchFamily="2" charset="-18"/>
                <a:ea typeface="Times New Roman" panose="02020603050405020304" pitchFamily="18" charset="0"/>
              </a:rPr>
              <a:t>is in line with a child-centred approach</a:t>
            </a:r>
            <a:r>
              <a:rPr lang="sl-SI" sz="2000" dirty="0">
                <a:solidFill>
                  <a:schemeClr val="tx1">
                    <a:lumMod val="65000"/>
                    <a:lumOff val="35000"/>
                  </a:schemeClr>
                </a:solidFill>
                <a:effectLst/>
                <a:latin typeface="Aller" panose="02000503030000020004" pitchFamily="2" charset="-18"/>
                <a:ea typeface="Times New Roman" panose="02020603050405020304" pitchFamily="18" charset="0"/>
              </a:rPr>
              <a:t>:</a:t>
            </a:r>
            <a:r>
              <a:rPr lang="en-GB" sz="2000" dirty="0">
                <a:solidFill>
                  <a:schemeClr val="tx1">
                    <a:lumMod val="65000"/>
                    <a:lumOff val="35000"/>
                  </a:schemeClr>
                </a:solidFill>
                <a:effectLst/>
                <a:latin typeface="Aller" panose="02000503030000020004" pitchFamily="2" charset="-18"/>
                <a:ea typeface="Times New Roman" panose="02020603050405020304" pitchFamily="18" charset="0"/>
              </a:rPr>
              <a:t> </a:t>
            </a:r>
            <a:endParaRPr lang="sl-SI" sz="2000" dirty="0">
              <a:solidFill>
                <a:schemeClr val="tx1">
                  <a:lumMod val="65000"/>
                  <a:lumOff val="35000"/>
                </a:schemeClr>
              </a:solidFill>
              <a:effectLst/>
              <a:latin typeface="Aller" panose="02000503030000020004" pitchFamily="2" charset="-18"/>
              <a:ea typeface="Times New Roman" panose="02020603050405020304" pitchFamily="18" charset="0"/>
            </a:endParaRPr>
          </a:p>
          <a:p>
            <a:pPr marL="323850" lvl="1" indent="-247650">
              <a:spcBef>
                <a:spcPts val="1100"/>
              </a:spcBef>
              <a:buFont typeface="Wingdings" panose="05000000000000000000" pitchFamily="2" charset="2"/>
              <a:buChar char="Ø"/>
            </a:pPr>
            <a:r>
              <a:rPr lang="sl-SI" sz="2000" dirty="0" err="1">
                <a:solidFill>
                  <a:schemeClr val="tx1">
                    <a:lumMod val="65000"/>
                    <a:lumOff val="35000"/>
                  </a:schemeClr>
                </a:solidFill>
                <a:latin typeface="Aller" panose="02000503030000020004" pitchFamily="2" charset="-18"/>
                <a:ea typeface="Times New Roman" panose="02020603050405020304" pitchFamily="18" charset="0"/>
              </a:rPr>
              <a:t>e</a:t>
            </a:r>
            <a:r>
              <a:rPr lang="sl-SI" sz="2000" dirty="0" err="1">
                <a:solidFill>
                  <a:schemeClr val="tx1">
                    <a:lumMod val="65000"/>
                    <a:lumOff val="35000"/>
                  </a:schemeClr>
                </a:solidFill>
                <a:effectLst/>
                <a:latin typeface="Aller" panose="02000503030000020004" pitchFamily="2" charset="-18"/>
                <a:ea typeface="Times New Roman" panose="02020603050405020304" pitchFamily="18" charset="0"/>
              </a:rPr>
              <a:t>xpose</a:t>
            </a:r>
            <a:r>
              <a:rPr lang="sl-SI" sz="2000" dirty="0">
                <a:solidFill>
                  <a:schemeClr val="tx1">
                    <a:lumMod val="65000"/>
                    <a:lumOff val="35000"/>
                  </a:schemeClr>
                </a:solidFill>
                <a:effectLst/>
                <a:latin typeface="Aller" panose="02000503030000020004" pitchFamily="2" charset="-18"/>
                <a:ea typeface="Times New Roman" panose="02020603050405020304" pitchFamily="18" charset="0"/>
              </a:rPr>
              <a:t> </a:t>
            </a:r>
            <a:r>
              <a:rPr lang="sl-SI" sz="2000" b="1" dirty="0">
                <a:solidFill>
                  <a:schemeClr val="tx1">
                    <a:lumMod val="65000"/>
                    <a:lumOff val="35000"/>
                  </a:schemeClr>
                </a:solidFill>
                <a:effectLst/>
                <a:latin typeface="Aller" panose="02000503030000020004" pitchFamily="2" charset="-18"/>
                <a:ea typeface="Times New Roman" panose="02020603050405020304" pitchFamily="18" charset="0"/>
              </a:rPr>
              <a:t>s</a:t>
            </a:r>
            <a:r>
              <a:rPr lang="en-GB" sz="2000" b="1" dirty="0">
                <a:solidFill>
                  <a:schemeClr val="tx1">
                    <a:lumMod val="65000"/>
                    <a:lumOff val="35000"/>
                  </a:schemeClr>
                </a:solidFill>
                <a:effectLst/>
                <a:latin typeface="Aller" panose="02000503030000020004" pitchFamily="2" charset="-18"/>
                <a:ea typeface="Times New Roman" panose="02020603050405020304" pitchFamily="18" charset="0"/>
              </a:rPr>
              <a:t>elf-interpretation and self-perception</a:t>
            </a:r>
            <a:r>
              <a:rPr lang="sl-SI" sz="2000" dirty="0">
                <a:solidFill>
                  <a:schemeClr val="tx1">
                    <a:lumMod val="65000"/>
                    <a:lumOff val="35000"/>
                  </a:schemeClr>
                </a:solidFill>
                <a:effectLst/>
                <a:latin typeface="Aller" panose="02000503030000020004" pitchFamily="2" charset="-18"/>
                <a:ea typeface="Times New Roman" panose="02020603050405020304" pitchFamily="18" charset="0"/>
              </a:rPr>
              <a:t>;</a:t>
            </a:r>
            <a:r>
              <a:rPr lang="en-GB" sz="2000" dirty="0">
                <a:solidFill>
                  <a:schemeClr val="tx1">
                    <a:lumMod val="65000"/>
                    <a:lumOff val="35000"/>
                  </a:schemeClr>
                </a:solidFill>
                <a:effectLst/>
                <a:latin typeface="Aller" panose="02000503030000020004" pitchFamily="2" charset="-18"/>
                <a:ea typeface="Times New Roman" panose="02020603050405020304" pitchFamily="18" charset="0"/>
              </a:rPr>
              <a:t> place </a:t>
            </a:r>
            <a:r>
              <a:rPr lang="sl-SI" sz="2000" dirty="0" err="1">
                <a:solidFill>
                  <a:schemeClr val="tx1">
                    <a:lumMod val="65000"/>
                    <a:lumOff val="35000"/>
                  </a:schemeClr>
                </a:solidFill>
                <a:effectLst/>
                <a:latin typeface="Aller" panose="02000503030000020004" pitchFamily="2" charset="-18"/>
                <a:ea typeface="Times New Roman" panose="02020603050405020304" pitchFamily="18" charset="0"/>
              </a:rPr>
              <a:t>children</a:t>
            </a:r>
            <a:r>
              <a:rPr lang="en-GB" sz="2000" dirty="0">
                <a:solidFill>
                  <a:schemeClr val="tx1">
                    <a:lumMod val="65000"/>
                    <a:lumOff val="35000"/>
                  </a:schemeClr>
                </a:solidFill>
                <a:effectLst/>
                <a:latin typeface="Aller" panose="02000503030000020004" pitchFamily="2" charset="-18"/>
                <a:ea typeface="Times New Roman" panose="02020603050405020304" pitchFamily="18" charset="0"/>
              </a:rPr>
              <a:t> and their narrative in a position superior to previously outlined hypotheses and research guidelines</a:t>
            </a:r>
            <a:r>
              <a:rPr lang="sl-SI" sz="2000" dirty="0">
                <a:solidFill>
                  <a:schemeClr val="tx1">
                    <a:lumMod val="65000"/>
                    <a:lumOff val="35000"/>
                  </a:schemeClr>
                </a:solidFill>
                <a:effectLst/>
                <a:latin typeface="Aller" panose="02000503030000020004" pitchFamily="2" charset="-18"/>
                <a:ea typeface="Times New Roman" panose="02020603050405020304" pitchFamily="18" charset="0"/>
              </a:rPr>
              <a:t>.</a:t>
            </a:r>
          </a:p>
          <a:p>
            <a:pPr marL="323850" lvl="1" indent="-247650">
              <a:spcBef>
                <a:spcPts val="1100"/>
              </a:spcBef>
            </a:pPr>
            <a:r>
              <a:rPr lang="sl-SI" sz="2000" dirty="0">
                <a:solidFill>
                  <a:schemeClr val="tx1">
                    <a:lumMod val="65000"/>
                    <a:lumOff val="35000"/>
                  </a:schemeClr>
                </a:solidFill>
                <a:effectLst/>
                <a:latin typeface="Aller" panose="02000503030000020004" pitchFamily="2" charset="-18"/>
                <a:ea typeface="Times New Roman" panose="02020603050405020304" pitchFamily="18" charset="0"/>
              </a:rPr>
              <a:t>L</a:t>
            </a:r>
            <a:r>
              <a:rPr lang="en-GB" sz="2000" dirty="0" err="1">
                <a:solidFill>
                  <a:schemeClr val="tx1">
                    <a:lumMod val="65000"/>
                    <a:lumOff val="35000"/>
                  </a:schemeClr>
                </a:solidFill>
                <a:effectLst/>
                <a:latin typeface="Aller" panose="02000503030000020004" pitchFamily="2" charset="-18"/>
                <a:ea typeface="Times New Roman" panose="02020603050405020304" pitchFamily="18" charset="0"/>
              </a:rPr>
              <a:t>ife</a:t>
            </a:r>
            <a:r>
              <a:rPr lang="en-GB" sz="2000" dirty="0">
                <a:solidFill>
                  <a:schemeClr val="tx1">
                    <a:lumMod val="65000"/>
                    <a:lumOff val="35000"/>
                  </a:schemeClr>
                </a:solidFill>
                <a:effectLst/>
                <a:latin typeface="Aller" panose="02000503030000020004" pitchFamily="2" charset="-18"/>
                <a:ea typeface="Times New Roman" panose="02020603050405020304" pitchFamily="18" charset="0"/>
              </a:rPr>
              <a:t> stories brings to the fore</a:t>
            </a:r>
            <a:r>
              <a:rPr lang="sl-SI" sz="2000" dirty="0">
                <a:solidFill>
                  <a:schemeClr val="tx1">
                    <a:lumMod val="65000"/>
                    <a:lumOff val="35000"/>
                  </a:schemeClr>
                </a:solidFill>
                <a:effectLst/>
                <a:latin typeface="Aller" panose="02000503030000020004" pitchFamily="2" charset="-18"/>
                <a:ea typeface="Times New Roman" panose="02020603050405020304" pitchFamily="18" charset="0"/>
              </a:rPr>
              <a:t>:</a:t>
            </a:r>
            <a:r>
              <a:rPr lang="en-GB" sz="2000" dirty="0">
                <a:solidFill>
                  <a:schemeClr val="tx1">
                    <a:lumMod val="65000"/>
                    <a:lumOff val="35000"/>
                  </a:schemeClr>
                </a:solidFill>
                <a:effectLst/>
                <a:latin typeface="Aller" panose="02000503030000020004" pitchFamily="2" charset="-18"/>
                <a:ea typeface="Times New Roman" panose="02020603050405020304" pitchFamily="18" charset="0"/>
              </a:rPr>
              <a:t> children’s </a:t>
            </a:r>
            <a:r>
              <a:rPr lang="en-GB" sz="2000" b="1" dirty="0">
                <a:solidFill>
                  <a:schemeClr val="tx1">
                    <a:lumMod val="65000"/>
                    <a:lumOff val="35000"/>
                  </a:schemeClr>
                </a:solidFill>
                <a:effectLst/>
                <a:latin typeface="Aller" panose="02000503030000020004" pitchFamily="2" charset="-18"/>
                <a:ea typeface="Times New Roman" panose="02020603050405020304" pitchFamily="18" charset="0"/>
              </a:rPr>
              <a:t>subjectivity</a:t>
            </a:r>
            <a:r>
              <a:rPr lang="en-GB" sz="2000" dirty="0">
                <a:solidFill>
                  <a:schemeClr val="tx1">
                    <a:lumMod val="65000"/>
                    <a:lumOff val="35000"/>
                  </a:schemeClr>
                </a:solidFill>
                <a:effectLst/>
                <a:latin typeface="Aller" panose="02000503030000020004" pitchFamily="2" charset="-18"/>
                <a:ea typeface="Times New Roman" panose="02020603050405020304" pitchFamily="18" charset="0"/>
              </a:rPr>
              <a:t> and </a:t>
            </a:r>
            <a:r>
              <a:rPr lang="en-GB" sz="2000" b="1" dirty="0">
                <a:solidFill>
                  <a:schemeClr val="tx1">
                    <a:lumMod val="65000"/>
                    <a:lumOff val="35000"/>
                  </a:schemeClr>
                </a:solidFill>
                <a:effectLst/>
                <a:latin typeface="Aller" panose="02000503030000020004" pitchFamily="2" charset="-18"/>
                <a:ea typeface="Times New Roman" panose="02020603050405020304" pitchFamily="18" charset="0"/>
              </a:rPr>
              <a:t>individuality</a:t>
            </a:r>
            <a:r>
              <a:rPr lang="en-GB" sz="2000" dirty="0">
                <a:solidFill>
                  <a:schemeClr val="tx1">
                    <a:lumMod val="65000"/>
                    <a:lumOff val="35000"/>
                  </a:schemeClr>
                </a:solidFill>
                <a:effectLst/>
                <a:latin typeface="Aller" panose="02000503030000020004" pitchFamily="2" charset="-18"/>
                <a:ea typeface="Times New Roman" panose="02020603050405020304" pitchFamily="18" charset="0"/>
              </a:rPr>
              <a:t> as </a:t>
            </a:r>
            <a:r>
              <a:rPr lang="sl-SI" sz="2000" dirty="0" err="1">
                <a:solidFill>
                  <a:schemeClr val="tx1">
                    <a:lumMod val="65000"/>
                    <a:lumOff val="35000"/>
                  </a:schemeClr>
                </a:solidFill>
                <a:effectLst/>
                <a:latin typeface="Aller" panose="02000503030000020004" pitchFamily="2" charset="-18"/>
                <a:ea typeface="Times New Roman" panose="02020603050405020304" pitchFamily="18" charset="0"/>
              </a:rPr>
              <a:t>crucial</a:t>
            </a:r>
            <a:r>
              <a:rPr lang="en-GB" sz="2000" dirty="0">
                <a:solidFill>
                  <a:schemeClr val="tx1">
                    <a:lumMod val="65000"/>
                    <a:lumOff val="35000"/>
                  </a:schemeClr>
                </a:solidFill>
                <a:effectLst/>
                <a:latin typeface="Aller" panose="02000503030000020004" pitchFamily="2" charset="-18"/>
                <a:ea typeface="Times New Roman" panose="02020603050405020304" pitchFamily="18" charset="0"/>
              </a:rPr>
              <a:t> </a:t>
            </a:r>
            <a:r>
              <a:rPr lang="en-GB" sz="2000" b="1" dirty="0">
                <a:solidFill>
                  <a:schemeClr val="tx1">
                    <a:lumMod val="65000"/>
                    <a:lumOff val="35000"/>
                  </a:schemeClr>
                </a:solidFill>
                <a:effectLst/>
                <a:latin typeface="Aller" panose="02000503030000020004" pitchFamily="2" charset="-18"/>
                <a:ea typeface="Times New Roman" panose="02020603050405020304" pitchFamily="18" charset="0"/>
              </a:rPr>
              <a:t>sources of information</a:t>
            </a:r>
            <a:r>
              <a:rPr lang="sl-SI" sz="2000" dirty="0">
                <a:solidFill>
                  <a:schemeClr val="tx1">
                    <a:lumMod val="65000"/>
                    <a:lumOff val="35000"/>
                  </a:schemeClr>
                </a:solidFill>
                <a:effectLst/>
                <a:latin typeface="Aller" panose="02000503030000020004" pitchFamily="2" charset="-18"/>
                <a:ea typeface="Times New Roman" panose="02020603050405020304" pitchFamily="18" charset="0"/>
              </a:rPr>
              <a:t>, </a:t>
            </a:r>
            <a:r>
              <a:rPr lang="en-GB" sz="2000" dirty="0">
                <a:solidFill>
                  <a:schemeClr val="tx1">
                    <a:lumMod val="65000"/>
                    <a:lumOff val="35000"/>
                  </a:schemeClr>
                </a:solidFill>
                <a:effectLst/>
                <a:latin typeface="Aller" panose="02000503030000020004" pitchFamily="2" charset="-18"/>
                <a:ea typeface="Times New Roman" panose="02020603050405020304" pitchFamily="18" charset="0"/>
              </a:rPr>
              <a:t>it focus on children’s </a:t>
            </a:r>
            <a:r>
              <a:rPr lang="en-GB" sz="2000" b="1" dirty="0">
                <a:solidFill>
                  <a:schemeClr val="tx1">
                    <a:lumMod val="65000"/>
                    <a:lumOff val="35000"/>
                  </a:schemeClr>
                </a:solidFill>
                <a:effectLst/>
                <a:latin typeface="Aller" panose="02000503030000020004" pitchFamily="2" charset="-18"/>
                <a:ea typeface="Times New Roman" panose="02020603050405020304" pitchFamily="18" charset="0"/>
              </a:rPr>
              <a:t>experiences and life history</a:t>
            </a:r>
            <a:r>
              <a:rPr lang="en-GB" sz="2000" dirty="0">
                <a:solidFill>
                  <a:schemeClr val="tx1">
                    <a:lumMod val="65000"/>
                    <a:lumOff val="35000"/>
                  </a:schemeClr>
                </a:solidFill>
                <a:effectLst/>
                <a:latin typeface="Aller" panose="02000503030000020004" pitchFamily="2" charset="-18"/>
                <a:ea typeface="Times New Roman" panose="02020603050405020304" pitchFamily="18" charset="0"/>
              </a:rPr>
              <a:t>, </a:t>
            </a:r>
            <a:r>
              <a:rPr lang="en-GB" sz="2000" b="1" dirty="0">
                <a:solidFill>
                  <a:schemeClr val="tx1">
                    <a:lumMod val="65000"/>
                    <a:lumOff val="35000"/>
                  </a:schemeClr>
                </a:solidFill>
                <a:effectLst/>
                <a:latin typeface="Aller" panose="02000503030000020004" pitchFamily="2" charset="-18"/>
                <a:ea typeface="Times New Roman" panose="02020603050405020304" pitchFamily="18" charset="0"/>
              </a:rPr>
              <a:t>subjectivity, self-perception, flexibility of identity</a:t>
            </a:r>
            <a:r>
              <a:rPr lang="sl-SI" sz="2000" b="1" dirty="0">
                <a:solidFill>
                  <a:schemeClr val="tx1">
                    <a:lumMod val="65000"/>
                    <a:lumOff val="35000"/>
                  </a:schemeClr>
                </a:solidFill>
                <a:effectLst/>
                <a:latin typeface="Aller" panose="02000503030000020004" pitchFamily="2" charset="-18"/>
                <a:ea typeface="Times New Roman" panose="02020603050405020304" pitchFamily="18" charset="0"/>
              </a:rPr>
              <a:t>.</a:t>
            </a:r>
            <a:r>
              <a:rPr lang="en-GB" sz="2000" b="1" dirty="0">
                <a:solidFill>
                  <a:schemeClr val="tx1">
                    <a:lumMod val="65000"/>
                    <a:lumOff val="35000"/>
                  </a:schemeClr>
                </a:solidFill>
                <a:effectLst/>
                <a:latin typeface="Aller" panose="02000503030000020004" pitchFamily="2" charset="-18"/>
                <a:ea typeface="Times New Roman" panose="02020603050405020304" pitchFamily="18" charset="0"/>
              </a:rPr>
              <a:t> </a:t>
            </a:r>
            <a:endParaRPr lang="sl-SI" sz="2000" b="1" dirty="0">
              <a:solidFill>
                <a:schemeClr val="tx1">
                  <a:lumMod val="65000"/>
                  <a:lumOff val="35000"/>
                </a:schemeClr>
              </a:solidFill>
              <a:effectLst/>
              <a:latin typeface="Aller" panose="02000503030000020004" pitchFamily="2" charset="-18"/>
              <a:ea typeface="Times New Roman" panose="02020603050405020304" pitchFamily="18" charset="0"/>
            </a:endParaRPr>
          </a:p>
          <a:p>
            <a:pPr marL="323850" lvl="1" indent="-247650">
              <a:spcBef>
                <a:spcPts val="1100"/>
              </a:spcBef>
            </a:pPr>
            <a:r>
              <a:rPr lang="en-GB" sz="2000" dirty="0">
                <a:solidFill>
                  <a:schemeClr val="tx1">
                    <a:lumMod val="65000"/>
                    <a:lumOff val="35000"/>
                  </a:schemeClr>
                </a:solidFill>
                <a:effectLst/>
                <a:latin typeface="Aller" panose="02000503030000020004" pitchFamily="2" charset="-18"/>
                <a:ea typeface="Times New Roman" panose="02020603050405020304" pitchFamily="18" charset="0"/>
              </a:rPr>
              <a:t>Autobiographies</a:t>
            </a:r>
            <a:r>
              <a:rPr lang="sl-SI" sz="2000" dirty="0">
                <a:solidFill>
                  <a:schemeClr val="tx1">
                    <a:lumMod val="65000"/>
                    <a:lumOff val="35000"/>
                  </a:schemeClr>
                </a:solidFill>
                <a:effectLst/>
                <a:latin typeface="Aller" panose="02000503030000020004" pitchFamily="2" charset="-18"/>
                <a:ea typeface="Times New Roman" panose="02020603050405020304" pitchFamily="18" charset="0"/>
              </a:rPr>
              <a:t>:</a:t>
            </a:r>
            <a:r>
              <a:rPr lang="en-GB" sz="2000" dirty="0">
                <a:solidFill>
                  <a:schemeClr val="tx1">
                    <a:lumMod val="65000"/>
                    <a:lumOff val="35000"/>
                  </a:schemeClr>
                </a:solidFill>
                <a:effectLst/>
                <a:latin typeface="Aller" panose="02000503030000020004" pitchFamily="2" charset="-18"/>
                <a:ea typeface="Times New Roman" panose="02020603050405020304" pitchFamily="18" charset="0"/>
              </a:rPr>
              <a:t> instrument for exploring the </a:t>
            </a:r>
            <a:r>
              <a:rPr lang="en-GB" sz="2000" b="1" dirty="0">
                <a:solidFill>
                  <a:schemeClr val="tx1">
                    <a:lumMod val="65000"/>
                    <a:lumOff val="35000"/>
                  </a:schemeClr>
                </a:solidFill>
                <a:effectLst/>
                <a:latin typeface="Aller" panose="02000503030000020004" pitchFamily="2" charset="-18"/>
                <a:ea typeface="Times New Roman" panose="02020603050405020304" pitchFamily="18" charset="0"/>
              </a:rPr>
              <a:t>meanings that surround everyday experiences </a:t>
            </a:r>
            <a:r>
              <a:rPr lang="en-GB" sz="2000" dirty="0">
                <a:solidFill>
                  <a:schemeClr val="tx1">
                    <a:lumMod val="65000"/>
                    <a:lumOff val="35000"/>
                  </a:schemeClr>
                </a:solidFill>
                <a:effectLst/>
                <a:latin typeface="Aller" panose="02000503030000020004" pitchFamily="2" charset="-18"/>
                <a:ea typeface="Times New Roman" panose="02020603050405020304" pitchFamily="18" charset="0"/>
              </a:rPr>
              <a:t>and </a:t>
            </a:r>
            <a:r>
              <a:rPr lang="en-GB" sz="2000" b="1" dirty="0">
                <a:solidFill>
                  <a:schemeClr val="tx1">
                    <a:lumMod val="65000"/>
                    <a:lumOff val="35000"/>
                  </a:schemeClr>
                </a:solidFill>
                <a:effectLst/>
                <a:latin typeface="Aller" panose="02000503030000020004" pitchFamily="2" charset="-18"/>
                <a:ea typeface="Times New Roman" panose="02020603050405020304" pitchFamily="18" charset="0"/>
              </a:rPr>
              <a:t>interpretations of ourselves</a:t>
            </a:r>
            <a:r>
              <a:rPr lang="en-GB" sz="2000" dirty="0">
                <a:solidFill>
                  <a:schemeClr val="tx1">
                    <a:lumMod val="65000"/>
                    <a:lumOff val="35000"/>
                  </a:schemeClr>
                </a:solidFill>
                <a:effectLst/>
                <a:latin typeface="Aller" panose="02000503030000020004" pitchFamily="2" charset="-18"/>
                <a:ea typeface="Times New Roman" panose="02020603050405020304" pitchFamily="18" charset="0"/>
              </a:rPr>
              <a:t>. </a:t>
            </a:r>
            <a:endParaRPr lang="sl-SI" sz="2000" dirty="0">
              <a:solidFill>
                <a:schemeClr val="tx1">
                  <a:lumMod val="65000"/>
                  <a:lumOff val="35000"/>
                </a:schemeClr>
              </a:solidFill>
              <a:effectLst/>
              <a:latin typeface="Aller" panose="02000503030000020004" pitchFamily="2" charset="-18"/>
              <a:ea typeface="Times New Roman" panose="02020603050405020304" pitchFamily="18" charset="0"/>
            </a:endParaRPr>
          </a:p>
          <a:p>
            <a:pPr marL="323850" lvl="1" indent="-247650">
              <a:spcBef>
                <a:spcPts val="1100"/>
              </a:spcBef>
            </a:pPr>
            <a:r>
              <a:rPr lang="en-GB" sz="2000" dirty="0">
                <a:solidFill>
                  <a:schemeClr val="tx1">
                    <a:lumMod val="65000"/>
                    <a:lumOff val="35000"/>
                  </a:schemeClr>
                </a:solidFill>
                <a:effectLst/>
                <a:latin typeface="Aller" panose="02000503030000020004" pitchFamily="2" charset="-18"/>
                <a:ea typeface="Times New Roman" panose="02020603050405020304" pitchFamily="18" charset="0"/>
              </a:rPr>
              <a:t>The </a:t>
            </a:r>
            <a:r>
              <a:rPr lang="en-GB" sz="2000" b="1" dirty="0">
                <a:solidFill>
                  <a:schemeClr val="tx1">
                    <a:lumMod val="65000"/>
                    <a:lumOff val="35000"/>
                  </a:schemeClr>
                </a:solidFill>
                <a:effectLst/>
                <a:latin typeface="Aller" panose="02000503030000020004" pitchFamily="2" charset="-18"/>
                <a:ea typeface="Times New Roman" panose="02020603050405020304" pitchFamily="18" charset="0"/>
              </a:rPr>
              <a:t>flexibility</a:t>
            </a:r>
            <a:r>
              <a:rPr lang="en-GB" sz="2000" dirty="0">
                <a:solidFill>
                  <a:schemeClr val="tx1">
                    <a:lumMod val="65000"/>
                    <a:lumOff val="35000"/>
                  </a:schemeClr>
                </a:solidFill>
                <a:effectLst/>
                <a:latin typeface="Aller" panose="02000503030000020004" pitchFamily="2" charset="-18"/>
                <a:ea typeface="Times New Roman" panose="02020603050405020304" pitchFamily="18" charset="0"/>
              </a:rPr>
              <a:t> of the autobiographical method</a:t>
            </a:r>
            <a:r>
              <a:rPr lang="sl-SI" sz="2000" dirty="0">
                <a:solidFill>
                  <a:schemeClr val="tx1">
                    <a:lumMod val="65000"/>
                    <a:lumOff val="35000"/>
                  </a:schemeClr>
                </a:solidFill>
                <a:effectLst/>
                <a:latin typeface="Aller" panose="02000503030000020004" pitchFamily="2" charset="-18"/>
                <a:ea typeface="Times New Roman" panose="02020603050405020304" pitchFamily="18" charset="0"/>
              </a:rPr>
              <a:t>:</a:t>
            </a:r>
            <a:r>
              <a:rPr lang="en-GB" sz="2000" dirty="0">
                <a:solidFill>
                  <a:schemeClr val="tx1">
                    <a:lumMod val="65000"/>
                    <a:lumOff val="35000"/>
                  </a:schemeClr>
                </a:solidFill>
                <a:effectLst/>
                <a:latin typeface="Aller" panose="02000503030000020004" pitchFamily="2" charset="-18"/>
                <a:ea typeface="Times New Roman" panose="02020603050405020304" pitchFamily="18" charset="0"/>
              </a:rPr>
              <a:t> expected and the unexpected (Thompson 1981)., </a:t>
            </a:r>
            <a:endParaRPr lang="sl-SI" sz="2000" dirty="0">
              <a:solidFill>
                <a:schemeClr val="tx1">
                  <a:lumMod val="65000"/>
                  <a:lumOff val="35000"/>
                </a:schemeClr>
              </a:solidFill>
              <a:effectLst/>
              <a:latin typeface="Aller" panose="02000503030000020004" pitchFamily="2" charset="-18"/>
              <a:ea typeface="Times New Roman" panose="02020603050405020304" pitchFamily="18" charset="0"/>
            </a:endParaRPr>
          </a:p>
          <a:p>
            <a:pPr marL="323850" lvl="1" indent="-247650">
              <a:spcBef>
                <a:spcPts val="1100"/>
              </a:spcBef>
            </a:pPr>
            <a:r>
              <a:rPr lang="sl-SI" sz="2000" dirty="0">
                <a:solidFill>
                  <a:schemeClr val="tx1">
                    <a:lumMod val="65000"/>
                    <a:lumOff val="35000"/>
                  </a:schemeClr>
                </a:solidFill>
                <a:effectLst/>
                <a:latin typeface="Aller" panose="02000503030000020004" pitchFamily="2" charset="-18"/>
                <a:ea typeface="Times New Roman" panose="02020603050405020304" pitchFamily="18" charset="0"/>
              </a:rPr>
              <a:t>AB:</a:t>
            </a:r>
            <a:r>
              <a:rPr lang="en-GB" sz="2000" dirty="0">
                <a:solidFill>
                  <a:schemeClr val="tx1">
                    <a:lumMod val="65000"/>
                    <a:lumOff val="35000"/>
                  </a:schemeClr>
                </a:solidFill>
                <a:effectLst/>
                <a:latin typeface="Aller" panose="02000503030000020004" pitchFamily="2" charset="-18"/>
                <a:ea typeface="Times New Roman" panose="02020603050405020304" pitchFamily="18" charset="0"/>
              </a:rPr>
              <a:t> particularly suited to capture experiences of the ‘</a:t>
            </a:r>
            <a:r>
              <a:rPr lang="en-GB" sz="2000" b="1" dirty="0">
                <a:solidFill>
                  <a:schemeClr val="tx1">
                    <a:lumMod val="65000"/>
                    <a:lumOff val="35000"/>
                  </a:schemeClr>
                </a:solidFill>
                <a:effectLst/>
                <a:latin typeface="Aller" panose="02000503030000020004" pitchFamily="2" charset="-18"/>
                <a:ea typeface="Times New Roman" panose="02020603050405020304" pitchFamily="18" charset="0"/>
              </a:rPr>
              <a:t>deprivileged’ and ‘silent</a:t>
            </a:r>
            <a:r>
              <a:rPr lang="en-GB" sz="2000" dirty="0">
                <a:solidFill>
                  <a:schemeClr val="tx1">
                    <a:lumMod val="65000"/>
                    <a:lumOff val="35000"/>
                  </a:schemeClr>
                </a:solidFill>
                <a:effectLst/>
                <a:latin typeface="Aller" panose="02000503030000020004" pitchFamily="2" charset="-18"/>
                <a:ea typeface="Times New Roman" panose="02020603050405020304" pitchFamily="18" charset="0"/>
              </a:rPr>
              <a:t>’ (Stanley 199). </a:t>
            </a:r>
          </a:p>
          <a:p>
            <a:pPr lvl="1"/>
            <a:endParaRPr lang="en-GB" sz="1800" dirty="0">
              <a:effectLst/>
              <a:latin typeface="Times New Roman" panose="02020603050405020304" pitchFamily="18" charset="0"/>
              <a:ea typeface="Times New Roman" panose="02020603050405020304" pitchFamily="18" charset="0"/>
            </a:endParaRPr>
          </a:p>
          <a:p>
            <a:pPr lvl="1"/>
            <a:endParaRPr lang="en-GB" altLang="en-US" dirty="0">
              <a:solidFill>
                <a:schemeClr val="tx1">
                  <a:lumMod val="65000"/>
                  <a:lumOff val="35000"/>
                </a:schemeClr>
              </a:solidFill>
              <a:latin typeface="Aller" panose="02000503030000020004" pitchFamily="2" charset="-18"/>
            </a:endParaRPr>
          </a:p>
        </p:txBody>
      </p:sp>
      <p:pic>
        <p:nvPicPr>
          <p:cNvPr id="3075" name="Picture 6">
            <a:extLst>
              <a:ext uri="{FF2B5EF4-FFF2-40B4-BE49-F238E27FC236}">
                <a16:creationId xmlns:a16="http://schemas.microsoft.com/office/drawing/2014/main" id="{DC329396-BE3C-4D1E-AE03-7CA0959183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2488"/>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a:extLst>
              <a:ext uri="{FF2B5EF4-FFF2-40B4-BE49-F238E27FC236}">
                <a16:creationId xmlns:a16="http://schemas.microsoft.com/office/drawing/2014/main" id="{402FB423-3411-4A1B-B539-F65780DBB3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3800" y="914400"/>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8">
            <a:extLst>
              <a:ext uri="{FF2B5EF4-FFF2-40B4-BE49-F238E27FC236}">
                <a16:creationId xmlns:a16="http://schemas.microsoft.com/office/drawing/2014/main" id="{4F0AF9A2-8DE5-4890-8096-F5D1C0A9A5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6250" y="5657850"/>
            <a:ext cx="2406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58773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a:extLst>
              <a:ext uri="{FF2B5EF4-FFF2-40B4-BE49-F238E27FC236}">
                <a16:creationId xmlns:a16="http://schemas.microsoft.com/office/drawing/2014/main" id="{22B0EA05-70E7-4315-A57C-B63866E3015E}"/>
              </a:ext>
            </a:extLst>
          </p:cNvPr>
          <p:cNvSpPr>
            <a:spLocks noGrp="1" noChangeArrowheads="1"/>
          </p:cNvSpPr>
          <p:nvPr>
            <p:ph type="title"/>
          </p:nvPr>
        </p:nvSpPr>
        <p:spPr>
          <a:xfrm>
            <a:off x="838200" y="365125"/>
            <a:ext cx="10515600" cy="1460500"/>
          </a:xfrm>
        </p:spPr>
        <p:txBody>
          <a:bodyPr/>
          <a:lstStyle/>
          <a:p>
            <a:pPr algn="ctr"/>
            <a:r>
              <a:rPr lang="en-GB" b="1" dirty="0">
                <a:solidFill>
                  <a:schemeClr val="tx1">
                    <a:lumMod val="65000"/>
                    <a:lumOff val="35000"/>
                  </a:schemeClr>
                </a:solidFill>
                <a:latin typeface="Aller" panose="02000503030000020004" pitchFamily="2" charset="77"/>
                <a:ea typeface="Times New Roman" panose="02020603050405020304" pitchFamily="18" charset="0"/>
                <a:cs typeface="Times New Roman" panose="02020603050405020304" pitchFamily="18" charset="0"/>
              </a:rPr>
              <a:t>Narrative interviews</a:t>
            </a:r>
            <a:endParaRPr lang="en-US" altLang="en-US" b="1" dirty="0">
              <a:solidFill>
                <a:schemeClr val="tx1">
                  <a:lumMod val="65000"/>
                  <a:lumOff val="35000"/>
                </a:schemeClr>
              </a:solidFill>
              <a:latin typeface="Aller" panose="02000503030000020004" pitchFamily="2" charset="-18"/>
            </a:endParaRPr>
          </a:p>
        </p:txBody>
      </p:sp>
      <p:sp>
        <p:nvSpPr>
          <p:cNvPr id="3074" name="Content Placeholder 2">
            <a:extLst>
              <a:ext uri="{FF2B5EF4-FFF2-40B4-BE49-F238E27FC236}">
                <a16:creationId xmlns:a16="http://schemas.microsoft.com/office/drawing/2014/main" id="{04576E11-9D70-4CB5-9333-059EF950A303}"/>
              </a:ext>
            </a:extLst>
          </p:cNvPr>
          <p:cNvSpPr>
            <a:spLocks noGrp="1" noChangeArrowheads="1"/>
          </p:cNvSpPr>
          <p:nvPr>
            <p:ph idx="1"/>
          </p:nvPr>
        </p:nvSpPr>
        <p:spPr>
          <a:xfrm>
            <a:off x="997998" y="2236787"/>
            <a:ext cx="10515600" cy="3906561"/>
          </a:xfrm>
        </p:spPr>
        <p:txBody>
          <a:bodyPr/>
          <a:lstStyle/>
          <a:p>
            <a:pPr marL="357188" lvl="1" indent="-342900">
              <a:spcBef>
                <a:spcPts val="1100"/>
              </a:spcBef>
            </a:pPr>
            <a:r>
              <a:rPr lang="sl-SI" sz="2000" b="1" dirty="0">
                <a:solidFill>
                  <a:schemeClr val="tx1">
                    <a:lumMod val="65000"/>
                    <a:lumOff val="35000"/>
                  </a:schemeClr>
                </a:solidFill>
                <a:latin typeface="Aller" panose="02000503030000020004" pitchFamily="2" charset="-18"/>
                <a:ea typeface="Times New Roman" panose="02020603050405020304" pitchFamily="18" charset="0"/>
              </a:rPr>
              <a:t>‚</a:t>
            </a:r>
            <a:r>
              <a:rPr lang="en-US" sz="2000" b="1" dirty="0">
                <a:solidFill>
                  <a:schemeClr val="tx1">
                    <a:lumMod val="65000"/>
                    <a:lumOff val="35000"/>
                  </a:schemeClr>
                </a:solidFill>
                <a:effectLst/>
                <a:latin typeface="Aller" panose="02000503030000020004" pitchFamily="2" charset="-18"/>
                <a:ea typeface="Times New Roman" panose="02020603050405020304" pitchFamily="18" charset="0"/>
              </a:rPr>
              <a:t>The narration of location</a:t>
            </a:r>
            <a:r>
              <a:rPr lang="sl-SI" sz="2000" b="1" dirty="0">
                <a:solidFill>
                  <a:schemeClr val="tx1">
                    <a:lumMod val="65000"/>
                    <a:lumOff val="35000"/>
                  </a:schemeClr>
                </a:solidFill>
                <a:effectLst/>
                <a:latin typeface="Aller" panose="02000503030000020004" pitchFamily="2" charset="-18"/>
                <a:ea typeface="Times New Roman" panose="02020603050405020304" pitchFamily="18" charset="0"/>
              </a:rPr>
              <a:t>‘</a:t>
            </a:r>
            <a:r>
              <a:rPr lang="en-US" sz="2000" b="1" dirty="0">
                <a:solidFill>
                  <a:schemeClr val="tx1">
                    <a:lumMod val="65000"/>
                    <a:lumOff val="35000"/>
                  </a:schemeClr>
                </a:solidFill>
                <a:effectLst/>
                <a:latin typeface="Aller" panose="02000503030000020004" pitchFamily="2" charset="-18"/>
                <a:ea typeface="Times New Roman" panose="02020603050405020304" pitchFamily="18" charset="0"/>
              </a:rPr>
              <a:t> </a:t>
            </a:r>
            <a:r>
              <a:rPr lang="en-US" sz="2000" dirty="0">
                <a:solidFill>
                  <a:schemeClr val="tx1">
                    <a:lumMod val="65000"/>
                    <a:lumOff val="35000"/>
                  </a:schemeClr>
                </a:solidFill>
                <a:effectLst/>
                <a:latin typeface="Aller" panose="02000503030000020004" pitchFamily="2" charset="-18"/>
                <a:ea typeface="Times New Roman" panose="02020603050405020304" pitchFamily="18" charset="0"/>
              </a:rPr>
              <a:t>(Anthias, 2002) is suitable for researching (cultural) </a:t>
            </a:r>
            <a:r>
              <a:rPr lang="en-US" sz="2000" b="1" dirty="0">
                <a:solidFill>
                  <a:schemeClr val="tx1">
                    <a:lumMod val="65000"/>
                    <a:lumOff val="35000"/>
                  </a:schemeClr>
                </a:solidFill>
                <a:effectLst/>
                <a:latin typeface="Aller" panose="02000503030000020004" pitchFamily="2" charset="-18"/>
                <a:ea typeface="Times New Roman" panose="02020603050405020304" pitchFamily="18" charset="0"/>
              </a:rPr>
              <a:t>identity and belonging</a:t>
            </a:r>
            <a:r>
              <a:rPr lang="sl-SI" sz="2000" b="1" dirty="0">
                <a:solidFill>
                  <a:schemeClr val="tx1">
                    <a:lumMod val="65000"/>
                    <a:lumOff val="35000"/>
                  </a:schemeClr>
                </a:solidFill>
                <a:effectLst/>
                <a:latin typeface="Aller" panose="02000503030000020004" pitchFamily="2" charset="-18"/>
                <a:ea typeface="Times New Roman" panose="02020603050405020304" pitchFamily="18" charset="0"/>
              </a:rPr>
              <a:t> (</a:t>
            </a:r>
            <a:r>
              <a:rPr lang="sl-SI" sz="2000" b="1" dirty="0" err="1">
                <a:solidFill>
                  <a:schemeClr val="tx1">
                    <a:lumMod val="65000"/>
                    <a:lumOff val="35000"/>
                  </a:schemeClr>
                </a:solidFill>
                <a:effectLst/>
                <a:latin typeface="Aller" panose="02000503030000020004" pitchFamily="2" charset="-18"/>
                <a:ea typeface="Times New Roman" panose="02020603050405020304" pitchFamily="18" charset="0"/>
              </a:rPr>
              <a:t>identity</a:t>
            </a:r>
            <a:r>
              <a:rPr lang="sl-SI" sz="2000" b="1" dirty="0">
                <a:solidFill>
                  <a:schemeClr val="tx1">
                    <a:lumMod val="65000"/>
                    <a:lumOff val="35000"/>
                  </a:schemeClr>
                </a:solidFill>
                <a:effectLst/>
                <a:latin typeface="Aller" panose="02000503030000020004" pitchFamily="2" charset="-18"/>
                <a:ea typeface="Times New Roman" panose="02020603050405020304" pitchFamily="18" charset="0"/>
              </a:rPr>
              <a:t> as a </a:t>
            </a:r>
            <a:r>
              <a:rPr lang="sl-SI" sz="2000" b="1" dirty="0" err="1">
                <a:solidFill>
                  <a:schemeClr val="tx1">
                    <a:lumMod val="65000"/>
                    <a:lumOff val="35000"/>
                  </a:schemeClr>
                </a:solidFill>
                <a:effectLst/>
                <a:latin typeface="Aller" panose="02000503030000020004" pitchFamily="2" charset="-18"/>
                <a:ea typeface="Times New Roman" panose="02020603050405020304" pitchFamily="18" charset="0"/>
              </a:rPr>
              <a:t>process</a:t>
            </a:r>
            <a:r>
              <a:rPr lang="sl-SI" sz="2000" b="1" dirty="0">
                <a:solidFill>
                  <a:schemeClr val="tx1">
                    <a:lumMod val="65000"/>
                    <a:lumOff val="35000"/>
                  </a:schemeClr>
                </a:solidFill>
                <a:effectLst/>
                <a:latin typeface="Aller" panose="02000503030000020004" pitchFamily="2" charset="-18"/>
                <a:ea typeface="Times New Roman" panose="02020603050405020304" pitchFamily="18" charset="0"/>
              </a:rPr>
              <a:t>)</a:t>
            </a:r>
            <a:r>
              <a:rPr lang="en-US" sz="2000" dirty="0">
                <a:solidFill>
                  <a:schemeClr val="tx1">
                    <a:lumMod val="65000"/>
                    <a:lumOff val="35000"/>
                  </a:schemeClr>
                </a:solidFill>
                <a:effectLst/>
                <a:latin typeface="Aller" panose="02000503030000020004" pitchFamily="2" charset="-18"/>
                <a:ea typeface="Times New Roman" panose="02020603050405020304" pitchFamily="18" charset="0"/>
              </a:rPr>
              <a:t>. </a:t>
            </a:r>
          </a:p>
          <a:p>
            <a:pPr marL="357188" lvl="1" indent="-342900">
              <a:spcBef>
                <a:spcPts val="1100"/>
              </a:spcBef>
            </a:pPr>
            <a:r>
              <a:rPr lang="en-US" sz="2000" dirty="0">
                <a:solidFill>
                  <a:schemeClr val="tx1">
                    <a:lumMod val="65000"/>
                    <a:lumOff val="35000"/>
                  </a:schemeClr>
                </a:solidFill>
                <a:effectLst/>
                <a:latin typeface="Aller" panose="02000503030000020004" pitchFamily="2" charset="-18"/>
                <a:ea typeface="Times New Roman" panose="02020603050405020304" pitchFamily="18" charset="0"/>
              </a:rPr>
              <a:t>The process of </a:t>
            </a:r>
            <a:r>
              <a:rPr lang="en-US" sz="2000" b="1" dirty="0">
                <a:solidFill>
                  <a:schemeClr val="tx1">
                    <a:lumMod val="65000"/>
                    <a:lumOff val="35000"/>
                  </a:schemeClr>
                </a:solidFill>
                <a:effectLst/>
                <a:latin typeface="Aller" panose="02000503030000020004" pitchFamily="2" charset="-18"/>
                <a:ea typeface="Times New Roman" panose="02020603050405020304" pitchFamily="18" charset="0"/>
              </a:rPr>
              <a:t>integration is a process of transforming </a:t>
            </a:r>
            <a:r>
              <a:rPr lang="en-US" sz="2000" dirty="0">
                <a:solidFill>
                  <a:schemeClr val="tx1">
                    <a:lumMod val="65000"/>
                    <a:lumOff val="35000"/>
                  </a:schemeClr>
                </a:solidFill>
                <a:effectLst/>
                <a:latin typeface="Aller" panose="02000503030000020004" pitchFamily="2" charset="-18"/>
                <a:ea typeface="Times New Roman" panose="02020603050405020304" pitchFamily="18" charset="0"/>
              </a:rPr>
              <a:t>the individual’s cultural, ethnic, linguistic, etc. </a:t>
            </a:r>
            <a:r>
              <a:rPr lang="en-US" sz="2000" b="1" dirty="0">
                <a:solidFill>
                  <a:schemeClr val="tx1">
                    <a:lumMod val="65000"/>
                    <a:lumOff val="35000"/>
                  </a:schemeClr>
                </a:solidFill>
                <a:effectLst/>
                <a:latin typeface="Aller" panose="02000503030000020004" pitchFamily="2" charset="-18"/>
                <a:ea typeface="Times New Roman" panose="02020603050405020304" pitchFamily="18" charset="0"/>
              </a:rPr>
              <a:t>identities</a:t>
            </a:r>
            <a:r>
              <a:rPr lang="en-US" sz="2000" dirty="0">
                <a:solidFill>
                  <a:schemeClr val="tx1">
                    <a:lumMod val="65000"/>
                    <a:lumOff val="35000"/>
                  </a:schemeClr>
                </a:solidFill>
                <a:effectLst/>
                <a:latin typeface="Aller" panose="02000503030000020004" pitchFamily="2" charset="-18"/>
                <a:ea typeface="Times New Roman" panose="02020603050405020304" pitchFamily="18" charset="0"/>
              </a:rPr>
              <a:t>; therefore, it also addresses questions of belonging and self-identification. </a:t>
            </a:r>
          </a:p>
          <a:p>
            <a:pPr marL="357188" lvl="1" indent="-342900">
              <a:spcBef>
                <a:spcPts val="1100"/>
              </a:spcBef>
            </a:pPr>
            <a:r>
              <a:rPr lang="en-US" sz="2000" dirty="0">
                <a:solidFill>
                  <a:schemeClr val="tx1">
                    <a:lumMod val="65000"/>
                    <a:lumOff val="35000"/>
                  </a:schemeClr>
                </a:solidFill>
                <a:effectLst/>
                <a:latin typeface="Aller" panose="02000503030000020004" pitchFamily="2" charset="-18"/>
                <a:ea typeface="Times New Roman" panose="02020603050405020304" pitchFamily="18" charset="0"/>
              </a:rPr>
              <a:t>Through the analysis of </a:t>
            </a:r>
            <a:r>
              <a:rPr lang="en-US" sz="2000" b="1" dirty="0">
                <a:solidFill>
                  <a:schemeClr val="tx1">
                    <a:lumMod val="65000"/>
                    <a:lumOff val="35000"/>
                  </a:schemeClr>
                </a:solidFill>
                <a:effectLst/>
                <a:latin typeface="Aller" panose="02000503030000020004" pitchFamily="2" charset="-18"/>
                <a:ea typeface="Times New Roman" panose="02020603050405020304" pitchFamily="18" charset="0"/>
              </a:rPr>
              <a:t>identity changes</a:t>
            </a:r>
            <a:r>
              <a:rPr lang="en-US" sz="2000" dirty="0">
                <a:solidFill>
                  <a:schemeClr val="tx1">
                    <a:lumMod val="65000"/>
                    <a:lumOff val="35000"/>
                  </a:schemeClr>
                </a:solidFill>
                <a:effectLst/>
                <a:latin typeface="Aller" panose="02000503030000020004" pitchFamily="2" charset="-18"/>
                <a:ea typeface="Times New Roman" panose="02020603050405020304" pitchFamily="18" charset="0"/>
              </a:rPr>
              <a:t>, we were able to observe the </a:t>
            </a:r>
            <a:r>
              <a:rPr lang="en-US" sz="2000" b="1" dirty="0">
                <a:solidFill>
                  <a:schemeClr val="tx1">
                    <a:lumMod val="65000"/>
                    <a:lumOff val="35000"/>
                  </a:schemeClr>
                </a:solidFill>
                <a:effectLst/>
                <a:latin typeface="Aller" panose="02000503030000020004" pitchFamily="2" charset="-18"/>
                <a:ea typeface="Times New Roman" panose="02020603050405020304" pitchFamily="18" charset="0"/>
              </a:rPr>
              <a:t>process of integration</a:t>
            </a:r>
            <a:r>
              <a:rPr lang="en-US" sz="2000" dirty="0">
                <a:solidFill>
                  <a:schemeClr val="tx1">
                    <a:lumMod val="65000"/>
                    <a:lumOff val="35000"/>
                  </a:schemeClr>
                </a:solidFill>
                <a:effectLst/>
                <a:latin typeface="Aller" panose="02000503030000020004" pitchFamily="2" charset="-18"/>
                <a:ea typeface="Times New Roman" panose="02020603050405020304" pitchFamily="18" charset="0"/>
              </a:rPr>
              <a:t> into a new cultural environment.</a:t>
            </a:r>
          </a:p>
          <a:p>
            <a:pPr marL="357188" lvl="1" indent="-342900">
              <a:spcBef>
                <a:spcPts val="1100"/>
              </a:spcBef>
            </a:pPr>
            <a:r>
              <a:rPr lang="en-US"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Power </a:t>
            </a:r>
            <a:r>
              <a:rPr lang="sl-SI"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 </a:t>
            </a:r>
            <a:r>
              <a:rPr lang="en-US"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adult and as the researcher </a:t>
            </a:r>
            <a:r>
              <a:rPr lang="sl-SI"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 </a:t>
            </a:r>
            <a:r>
              <a:rPr lang="en-US"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is left to the child</a:t>
            </a:r>
            <a:r>
              <a:rPr lang="sl-SI"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 </a:t>
            </a:r>
            <a:r>
              <a:rPr lang="en-US" sz="2000" b="1"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child </a:t>
            </a:r>
            <a:r>
              <a:rPr lang="sl-SI" sz="2000" b="1"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is</a:t>
            </a:r>
            <a:r>
              <a:rPr lang="en-US" sz="2000" b="1"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 lead</a:t>
            </a:r>
            <a:r>
              <a:rPr lang="sl-SI" sz="2000" b="1" dirty="0" err="1">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ing</a:t>
            </a:r>
            <a:r>
              <a:rPr lang="en-US" sz="2000" b="1"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 the conversation</a:t>
            </a:r>
            <a:r>
              <a:rPr lang="sl-SI" sz="2000" b="1"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a:t>
            </a:r>
            <a:endParaRPr lang="en-US" altLang="en-US" sz="2000" b="1" dirty="0">
              <a:solidFill>
                <a:schemeClr val="tx1">
                  <a:lumMod val="65000"/>
                  <a:lumOff val="35000"/>
                </a:schemeClr>
              </a:solidFill>
              <a:latin typeface="Aller" panose="02000503030000020004" pitchFamily="2" charset="-18"/>
            </a:endParaRPr>
          </a:p>
          <a:p>
            <a:pPr marL="357188" lvl="1" indent="-342900">
              <a:spcBef>
                <a:spcPts val="1100"/>
              </a:spcBef>
            </a:pPr>
            <a:r>
              <a:rPr lang="en-US" sz="2000" dirty="0">
                <a:solidFill>
                  <a:schemeClr val="tx1">
                    <a:lumMod val="65000"/>
                    <a:lumOff val="35000"/>
                  </a:schemeClr>
                </a:solidFill>
                <a:latin typeface="Aller" panose="02000503030000020004" pitchFamily="2" charset="-18"/>
                <a:ea typeface="Calibri" panose="020F0502020204030204" pitchFamily="34" charset="0"/>
                <a:cs typeface="Times New Roman" panose="02020603050405020304" pitchFamily="18" charset="0"/>
              </a:rPr>
              <a:t>C</a:t>
            </a:r>
            <a:r>
              <a:rPr lang="en-US"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hildren are encouraged to determine the </a:t>
            </a:r>
            <a:r>
              <a:rPr lang="en-US" sz="2000" b="1"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rhythm, scope and content </a:t>
            </a:r>
            <a:r>
              <a:rPr lang="en-US"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of the autobiography as much as possible. </a:t>
            </a:r>
            <a:endParaRPr lang="sl-SI" sz="2400" dirty="0">
              <a:solidFill>
                <a:schemeClr val="tx1">
                  <a:lumMod val="65000"/>
                  <a:lumOff val="35000"/>
                </a:schemeClr>
              </a:solidFill>
              <a:effectLst/>
              <a:latin typeface="Aller" panose="02000503030000020004" pitchFamily="2" charset="-18"/>
              <a:ea typeface="Times New Roman" panose="02020603050405020304" pitchFamily="18" charset="0"/>
            </a:endParaRPr>
          </a:p>
          <a:p>
            <a:pPr lvl="1"/>
            <a:endParaRPr lang="en-GB" sz="2400" dirty="0">
              <a:effectLst/>
              <a:latin typeface="Times New Roman" panose="02020603050405020304" pitchFamily="18" charset="0"/>
              <a:ea typeface="Times New Roman" panose="02020603050405020304" pitchFamily="18" charset="0"/>
            </a:endParaRPr>
          </a:p>
          <a:p>
            <a:pPr lvl="1"/>
            <a:endParaRPr lang="en-GB" altLang="en-US" dirty="0">
              <a:solidFill>
                <a:schemeClr val="tx1">
                  <a:lumMod val="65000"/>
                  <a:lumOff val="35000"/>
                </a:schemeClr>
              </a:solidFill>
              <a:latin typeface="Aller" panose="02000503030000020004" pitchFamily="2" charset="-18"/>
            </a:endParaRPr>
          </a:p>
        </p:txBody>
      </p:sp>
      <p:pic>
        <p:nvPicPr>
          <p:cNvPr id="3075" name="Picture 6">
            <a:extLst>
              <a:ext uri="{FF2B5EF4-FFF2-40B4-BE49-F238E27FC236}">
                <a16:creationId xmlns:a16="http://schemas.microsoft.com/office/drawing/2014/main" id="{DC329396-BE3C-4D1E-AE03-7CA0959183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2488"/>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a:extLst>
              <a:ext uri="{FF2B5EF4-FFF2-40B4-BE49-F238E27FC236}">
                <a16:creationId xmlns:a16="http://schemas.microsoft.com/office/drawing/2014/main" id="{402FB423-3411-4A1B-B539-F65780DBB3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3800" y="914400"/>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8">
            <a:extLst>
              <a:ext uri="{FF2B5EF4-FFF2-40B4-BE49-F238E27FC236}">
                <a16:creationId xmlns:a16="http://schemas.microsoft.com/office/drawing/2014/main" id="{4F0AF9A2-8DE5-4890-8096-F5D1C0A9A5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6250" y="5657850"/>
            <a:ext cx="2406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8038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a:extLst>
              <a:ext uri="{FF2B5EF4-FFF2-40B4-BE49-F238E27FC236}">
                <a16:creationId xmlns:a16="http://schemas.microsoft.com/office/drawing/2014/main" id="{22B0EA05-70E7-4315-A57C-B63866E3015E}"/>
              </a:ext>
            </a:extLst>
          </p:cNvPr>
          <p:cNvSpPr>
            <a:spLocks noGrp="1" noChangeArrowheads="1"/>
          </p:cNvSpPr>
          <p:nvPr>
            <p:ph type="title"/>
          </p:nvPr>
        </p:nvSpPr>
        <p:spPr>
          <a:xfrm>
            <a:off x="838200" y="365125"/>
            <a:ext cx="10515600" cy="1460500"/>
          </a:xfrm>
        </p:spPr>
        <p:txBody>
          <a:bodyPr/>
          <a:lstStyle/>
          <a:p>
            <a:pPr algn="ctr"/>
            <a:r>
              <a:rPr lang="en-GB" sz="4000" b="1" dirty="0">
                <a:solidFill>
                  <a:schemeClr val="tx1">
                    <a:lumMod val="65000"/>
                    <a:lumOff val="35000"/>
                  </a:schemeClr>
                </a:solidFill>
                <a:latin typeface="Aller" panose="02000503030000020004" pitchFamily="2" charset="77"/>
              </a:rPr>
              <a:t>Migrant Children and Communities in a Transforming Europe (MiCREATE)</a:t>
            </a:r>
            <a:endParaRPr lang="en-US" altLang="en-US" sz="4000" b="1" dirty="0">
              <a:solidFill>
                <a:schemeClr val="tx1">
                  <a:lumMod val="65000"/>
                  <a:lumOff val="35000"/>
                </a:schemeClr>
              </a:solidFill>
              <a:latin typeface="Aller" panose="02000503030000020004" pitchFamily="2" charset="77"/>
            </a:endParaRPr>
          </a:p>
        </p:txBody>
      </p:sp>
      <p:sp>
        <p:nvSpPr>
          <p:cNvPr id="3074" name="Content Placeholder 2">
            <a:extLst>
              <a:ext uri="{FF2B5EF4-FFF2-40B4-BE49-F238E27FC236}">
                <a16:creationId xmlns:a16="http://schemas.microsoft.com/office/drawing/2014/main" id="{04576E11-9D70-4CB5-9333-059EF950A303}"/>
              </a:ext>
            </a:extLst>
          </p:cNvPr>
          <p:cNvSpPr>
            <a:spLocks noGrp="1" noChangeArrowheads="1"/>
          </p:cNvSpPr>
          <p:nvPr>
            <p:ph idx="1"/>
          </p:nvPr>
        </p:nvSpPr>
        <p:spPr>
          <a:xfrm>
            <a:off x="419099" y="2120348"/>
            <a:ext cx="11220965" cy="4023001"/>
          </a:xfrm>
        </p:spPr>
        <p:txBody>
          <a:bodyPr/>
          <a:lstStyle/>
          <a:p>
            <a:pPr marL="457200" lvl="1" indent="0">
              <a:buNone/>
            </a:pPr>
            <a:endParaRPr lang="en-US" sz="2000" dirty="0">
              <a:solidFill>
                <a:schemeClr val="tx1">
                  <a:lumMod val="75000"/>
                  <a:lumOff val="25000"/>
                </a:schemeClr>
              </a:solidFill>
              <a:latin typeface="Aller" panose="02000503030000020004" pitchFamily="2" charset="-18"/>
              <a:ea typeface="Times New Roman" panose="02020603050405020304" pitchFamily="18" charset="0"/>
            </a:endParaRPr>
          </a:p>
          <a:p>
            <a:pPr lvl="1">
              <a:spcBef>
                <a:spcPts val="1100"/>
              </a:spcBef>
            </a:pPr>
            <a:r>
              <a:rPr lang="en-US" sz="2000" dirty="0">
                <a:solidFill>
                  <a:schemeClr val="tx1">
                    <a:lumMod val="65000"/>
                    <a:lumOff val="35000"/>
                  </a:schemeClr>
                </a:solidFill>
                <a:latin typeface="Aller" panose="02000503030000020004" pitchFamily="2" charset="-18"/>
                <a:ea typeface="Times New Roman" panose="02020603050405020304" pitchFamily="18" charset="0"/>
              </a:rPr>
              <a:t>Horizon 2020 Research and Innovation Action (2019-2022)</a:t>
            </a:r>
          </a:p>
          <a:p>
            <a:pPr lvl="1">
              <a:spcBef>
                <a:spcPts val="1100"/>
              </a:spcBef>
            </a:pPr>
            <a:r>
              <a:rPr lang="en-US" sz="2000" dirty="0">
                <a:solidFill>
                  <a:schemeClr val="tx1">
                    <a:lumMod val="65000"/>
                    <a:lumOff val="35000"/>
                  </a:schemeClr>
                </a:solidFill>
                <a:latin typeface="Aller" panose="02000503030000020004" pitchFamily="2" charset="-18"/>
                <a:ea typeface="Times New Roman" panose="02020603050405020304" pitchFamily="18" charset="0"/>
              </a:rPr>
              <a:t>Topic: Mapping and overcoming integration challenges for migrant children </a:t>
            </a:r>
          </a:p>
          <a:p>
            <a:pPr lvl="1">
              <a:spcBef>
                <a:spcPts val="1100"/>
              </a:spcBef>
            </a:pPr>
            <a:r>
              <a:rPr lang="en-US" sz="2000" dirty="0">
                <a:solidFill>
                  <a:schemeClr val="tx1">
                    <a:lumMod val="65000"/>
                    <a:lumOff val="35000"/>
                  </a:schemeClr>
                </a:solidFill>
                <a:latin typeface="Aller" panose="02000503030000020004" pitchFamily="2" charset="-18"/>
                <a:ea typeface="Times New Roman" panose="02020603050405020304" pitchFamily="18" charset="0"/>
              </a:rPr>
              <a:t>15 partners and more than 80 researchers all around Europe</a:t>
            </a:r>
            <a:endParaRPr lang="en-US" sz="2000" dirty="0">
              <a:solidFill>
                <a:schemeClr val="tx1">
                  <a:lumMod val="65000"/>
                  <a:lumOff val="35000"/>
                </a:schemeClr>
              </a:solidFill>
              <a:effectLst/>
              <a:latin typeface="Aller" panose="02000503030000020004" pitchFamily="2" charset="-18"/>
              <a:ea typeface="Times New Roman" panose="02020603050405020304" pitchFamily="18" charset="0"/>
            </a:endParaRPr>
          </a:p>
          <a:p>
            <a:pPr lvl="1">
              <a:spcBef>
                <a:spcPts val="1100"/>
              </a:spcBef>
            </a:pPr>
            <a:r>
              <a:rPr lang="en-US" sz="2000" dirty="0">
                <a:solidFill>
                  <a:schemeClr val="tx1">
                    <a:lumMod val="65000"/>
                    <a:lumOff val="35000"/>
                  </a:schemeClr>
                </a:solidFill>
                <a:latin typeface="Aller" panose="02000503030000020004" pitchFamily="2" charset="-18"/>
                <a:ea typeface="Times New Roman" panose="02020603050405020304" pitchFamily="18" charset="0"/>
              </a:rPr>
              <a:t>Research in schools:  Slovenia, Denmark, Spain, the United Kingdom, Austria and Poland</a:t>
            </a:r>
          </a:p>
          <a:p>
            <a:pPr lvl="1">
              <a:spcBef>
                <a:spcPts val="1100"/>
              </a:spcBef>
            </a:pPr>
            <a:r>
              <a:rPr lang="en-US" sz="2000" dirty="0">
                <a:solidFill>
                  <a:schemeClr val="tx1">
                    <a:lumMod val="65000"/>
                    <a:lumOff val="35000"/>
                  </a:schemeClr>
                </a:solidFill>
                <a:latin typeface="Aller" panose="02000503030000020004" pitchFamily="2" charset="-18"/>
                <a:ea typeface="Times New Roman" panose="02020603050405020304" pitchFamily="18" charset="0"/>
              </a:rPr>
              <a:t>Research asylum homes and camps: France, Italy, Greece, Austria, Slovenia, Turkey, Poland. </a:t>
            </a:r>
          </a:p>
          <a:p>
            <a:pPr lvl="1">
              <a:spcBef>
                <a:spcPts val="1100"/>
              </a:spcBef>
            </a:pPr>
            <a:r>
              <a:rPr lang="en-US" sz="2000" dirty="0">
                <a:solidFill>
                  <a:schemeClr val="tx1">
                    <a:lumMod val="65000"/>
                    <a:lumOff val="35000"/>
                  </a:schemeClr>
                </a:solidFill>
                <a:latin typeface="Aller" panose="02000503030000020004" pitchFamily="2" charset="-18"/>
                <a:ea typeface="Times New Roman" panose="02020603050405020304" pitchFamily="18" charset="0"/>
              </a:rPr>
              <a:t>Ne</a:t>
            </a:r>
            <a:r>
              <a:rPr lang="en-US" sz="2000" dirty="0">
                <a:solidFill>
                  <a:schemeClr val="tx1">
                    <a:lumMod val="65000"/>
                    <a:lumOff val="35000"/>
                  </a:schemeClr>
                </a:solidFill>
                <a:effectLst/>
                <a:latin typeface="Aller" panose="02000503030000020004" pitchFamily="2" charset="-18"/>
                <a:ea typeface="Times New Roman" panose="02020603050405020304" pitchFamily="18" charset="0"/>
              </a:rPr>
              <a:t>wly arrived migrants, long-term residents and local children</a:t>
            </a:r>
          </a:p>
          <a:p>
            <a:pPr lvl="1">
              <a:spcBef>
                <a:spcPts val="1100"/>
              </a:spcBef>
            </a:pPr>
            <a:r>
              <a:rPr lang="en-US" sz="2000" dirty="0">
                <a:solidFill>
                  <a:schemeClr val="tx1">
                    <a:lumMod val="65000"/>
                    <a:lumOff val="35000"/>
                  </a:schemeClr>
                </a:solidFill>
                <a:effectLst/>
                <a:latin typeface="Aller" panose="02000503030000020004" pitchFamily="2" charset="-18"/>
                <a:ea typeface="Times New Roman" panose="02020603050405020304" pitchFamily="18" charset="0"/>
              </a:rPr>
              <a:t>Educational staff and policymakers</a:t>
            </a:r>
          </a:p>
          <a:p>
            <a:pPr lvl="1"/>
            <a:endParaRPr lang="en-GB" altLang="en-US" dirty="0">
              <a:solidFill>
                <a:schemeClr val="tx1">
                  <a:lumMod val="65000"/>
                  <a:lumOff val="35000"/>
                </a:schemeClr>
              </a:solidFill>
              <a:latin typeface="Aller" panose="02000503030000020004" pitchFamily="2" charset="-18"/>
            </a:endParaRPr>
          </a:p>
        </p:txBody>
      </p:sp>
      <p:pic>
        <p:nvPicPr>
          <p:cNvPr id="3075" name="Picture 6">
            <a:extLst>
              <a:ext uri="{FF2B5EF4-FFF2-40B4-BE49-F238E27FC236}">
                <a16:creationId xmlns:a16="http://schemas.microsoft.com/office/drawing/2014/main" id="{DC329396-BE3C-4D1E-AE03-7CA0959183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2488"/>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a:extLst>
              <a:ext uri="{FF2B5EF4-FFF2-40B4-BE49-F238E27FC236}">
                <a16:creationId xmlns:a16="http://schemas.microsoft.com/office/drawing/2014/main" id="{402FB423-3411-4A1B-B539-F65780DBB3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3800" y="914400"/>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8">
            <a:extLst>
              <a:ext uri="{FF2B5EF4-FFF2-40B4-BE49-F238E27FC236}">
                <a16:creationId xmlns:a16="http://schemas.microsoft.com/office/drawing/2014/main" id="{4F0AF9A2-8DE5-4890-8096-F5D1C0A9A5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6250" y="5657850"/>
            <a:ext cx="2406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21927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a:extLst>
              <a:ext uri="{FF2B5EF4-FFF2-40B4-BE49-F238E27FC236}">
                <a16:creationId xmlns:a16="http://schemas.microsoft.com/office/drawing/2014/main" id="{22B0EA05-70E7-4315-A57C-B63866E3015E}"/>
              </a:ext>
            </a:extLst>
          </p:cNvPr>
          <p:cNvSpPr>
            <a:spLocks noGrp="1" noChangeArrowheads="1"/>
          </p:cNvSpPr>
          <p:nvPr>
            <p:ph type="title"/>
          </p:nvPr>
        </p:nvSpPr>
        <p:spPr>
          <a:xfrm>
            <a:off x="838200" y="365125"/>
            <a:ext cx="10515600" cy="1460500"/>
          </a:xfrm>
        </p:spPr>
        <p:txBody>
          <a:bodyPr/>
          <a:lstStyle/>
          <a:p>
            <a:pPr algn="ctr"/>
            <a:r>
              <a:rPr lang="en-GB" sz="4000" b="1" dirty="0">
                <a:solidFill>
                  <a:schemeClr val="tx1">
                    <a:lumMod val="65000"/>
                    <a:lumOff val="35000"/>
                  </a:schemeClr>
                </a:solidFill>
                <a:latin typeface="Aller" panose="02000503030000020004" pitchFamily="2" charset="77"/>
              </a:rPr>
              <a:t>CONCLUSIONS</a:t>
            </a:r>
            <a:endParaRPr lang="en-US" altLang="en-US" b="1" dirty="0">
              <a:solidFill>
                <a:schemeClr val="tx1">
                  <a:lumMod val="65000"/>
                  <a:lumOff val="35000"/>
                </a:schemeClr>
              </a:solidFill>
              <a:latin typeface="Aller" panose="02000503030000020004" pitchFamily="2" charset="-18"/>
            </a:endParaRPr>
          </a:p>
        </p:txBody>
      </p:sp>
      <p:sp>
        <p:nvSpPr>
          <p:cNvPr id="3074" name="Content Placeholder 2">
            <a:extLst>
              <a:ext uri="{FF2B5EF4-FFF2-40B4-BE49-F238E27FC236}">
                <a16:creationId xmlns:a16="http://schemas.microsoft.com/office/drawing/2014/main" id="{04576E11-9D70-4CB5-9333-059EF950A303}"/>
              </a:ext>
            </a:extLst>
          </p:cNvPr>
          <p:cNvSpPr>
            <a:spLocks noGrp="1" noChangeArrowheads="1"/>
          </p:cNvSpPr>
          <p:nvPr>
            <p:ph idx="1"/>
          </p:nvPr>
        </p:nvSpPr>
        <p:spPr>
          <a:xfrm>
            <a:off x="997998" y="2025651"/>
            <a:ext cx="10515600" cy="4117698"/>
          </a:xfrm>
        </p:spPr>
        <p:txBody>
          <a:bodyPr/>
          <a:lstStyle/>
          <a:p>
            <a:pPr marL="385763" lvl="1" indent="-385763">
              <a:spcBef>
                <a:spcPts val="1100"/>
              </a:spcBef>
            </a:pPr>
            <a:r>
              <a:rPr lang="sl-SI"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A</a:t>
            </a:r>
            <a:r>
              <a:rPr lang="en-US"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 rise in recognition of the importance and </a:t>
            </a:r>
            <a:r>
              <a:rPr lang="sl-SI"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a </a:t>
            </a:r>
            <a:r>
              <a:rPr lang="en-US" sz="2000" b="1"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need to involve children and take them into account </a:t>
            </a:r>
            <a:r>
              <a:rPr lang="en-US"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in all actions, circumstances and relations that consider them</a:t>
            </a:r>
            <a:r>
              <a:rPr lang="sl-SI" sz="2000" dirty="0">
                <a:solidFill>
                  <a:schemeClr val="tx1">
                    <a:lumMod val="65000"/>
                    <a:lumOff val="35000"/>
                  </a:schemeClr>
                </a:solidFill>
                <a:latin typeface="Aller" panose="02000503030000020004" pitchFamily="2" charset="-18"/>
                <a:ea typeface="Calibri" panose="020F0502020204030204" pitchFamily="34" charset="0"/>
                <a:cs typeface="Times New Roman" panose="02020603050405020304" pitchFamily="18" charset="0"/>
              </a:rPr>
              <a:t>.</a:t>
            </a:r>
          </a:p>
          <a:p>
            <a:pPr marL="385763" lvl="1" indent="-385763">
              <a:spcBef>
                <a:spcPts val="1100"/>
              </a:spcBef>
            </a:pPr>
            <a:r>
              <a:rPr lang="sl-SI"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T</a:t>
            </a:r>
            <a:r>
              <a:rPr lang="en-US"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he </a:t>
            </a:r>
            <a:r>
              <a:rPr lang="en-US" sz="2000" b="1"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child-</a:t>
            </a:r>
            <a:r>
              <a:rPr lang="en-US" sz="2000" b="1" dirty="0" err="1">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centred</a:t>
            </a:r>
            <a:r>
              <a:rPr lang="en-US" sz="2000" b="1"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 approach is still </a:t>
            </a:r>
            <a:r>
              <a:rPr lang="en-US" sz="2000" b="1" u="sng"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more present in theory than in practice</a:t>
            </a:r>
            <a:r>
              <a:rPr lang="en-US"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 </a:t>
            </a:r>
            <a:endParaRPr lang="sl-SI"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endParaRPr>
          </a:p>
          <a:p>
            <a:pPr marL="385763" lvl="1" indent="-385763">
              <a:spcBef>
                <a:spcPts val="1100"/>
              </a:spcBef>
            </a:pPr>
            <a:r>
              <a:rPr lang="sl-SI" sz="2000" dirty="0">
                <a:solidFill>
                  <a:schemeClr val="tx1">
                    <a:lumMod val="65000"/>
                    <a:lumOff val="35000"/>
                  </a:schemeClr>
                </a:solidFill>
                <a:latin typeface="Aller" panose="02000503030000020004" pitchFamily="2" charset="-18"/>
                <a:ea typeface="Calibri" panose="020F0502020204030204" pitchFamily="34" charset="0"/>
                <a:cs typeface="Times New Roman" panose="02020603050405020304" pitchFamily="18" charset="0"/>
              </a:rPr>
              <a:t>C</a:t>
            </a:r>
            <a:r>
              <a:rPr lang="en-US" sz="2000" dirty="0" err="1">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hild-centred</a:t>
            </a:r>
            <a:r>
              <a:rPr lang="en-US"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 </a:t>
            </a:r>
            <a:r>
              <a:rPr lang="en-US" sz="2000" dirty="0" err="1">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approac</a:t>
            </a:r>
            <a:r>
              <a:rPr lang="sl-SI"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h </a:t>
            </a:r>
            <a:r>
              <a:rPr lang="sl-SI" sz="2000" dirty="0" err="1">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present</a:t>
            </a:r>
            <a:r>
              <a:rPr lang="sl-SI"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 in </a:t>
            </a:r>
            <a:r>
              <a:rPr lang="en-US" sz="2000" b="1"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educational science and practice</a:t>
            </a:r>
            <a:r>
              <a:rPr lang="sl-SI"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a:t>
            </a:r>
            <a:r>
              <a:rPr lang="en-US"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 to a lesser extent in other scientific research, </a:t>
            </a:r>
            <a:r>
              <a:rPr lang="sl-SI"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a</a:t>
            </a:r>
            <a:r>
              <a:rPr lang="en-US" sz="2000" dirty="0" err="1">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lmost</a:t>
            </a:r>
            <a:r>
              <a:rPr lang="en-US"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 non-existent at political and policy levels</a:t>
            </a:r>
            <a:r>
              <a:rPr lang="sl-SI"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a:t>
            </a:r>
          </a:p>
          <a:p>
            <a:pPr marL="385763" lvl="1" indent="-385763">
              <a:spcBef>
                <a:spcPts val="1100"/>
              </a:spcBef>
            </a:pPr>
            <a:r>
              <a:rPr lang="sl-SI" sz="2000" dirty="0" err="1">
                <a:solidFill>
                  <a:schemeClr val="tx1">
                    <a:lumMod val="65000"/>
                    <a:lumOff val="35000"/>
                  </a:schemeClr>
                </a:solidFill>
                <a:effectLst/>
                <a:latin typeface="Aller" panose="02000503030000020004" pitchFamily="2" charset="-18"/>
                <a:ea typeface="Times New Roman" panose="02020603050405020304" pitchFamily="18" charset="0"/>
              </a:rPr>
              <a:t>If</a:t>
            </a:r>
            <a:r>
              <a:rPr lang="sl-SI" sz="2000" dirty="0">
                <a:solidFill>
                  <a:schemeClr val="tx1">
                    <a:lumMod val="65000"/>
                    <a:lumOff val="35000"/>
                  </a:schemeClr>
                </a:solidFill>
                <a:effectLst/>
                <a:latin typeface="Aller" panose="02000503030000020004" pitchFamily="2" charset="-18"/>
                <a:ea typeface="Times New Roman" panose="02020603050405020304" pitchFamily="18" charset="0"/>
              </a:rPr>
              <a:t> CCA</a:t>
            </a:r>
            <a:r>
              <a:rPr lang="en-US" sz="2000" dirty="0">
                <a:solidFill>
                  <a:schemeClr val="tx1">
                    <a:lumMod val="65000"/>
                    <a:lumOff val="35000"/>
                  </a:schemeClr>
                </a:solidFill>
                <a:effectLst/>
                <a:latin typeface="Aller" panose="02000503030000020004" pitchFamily="2" charset="-18"/>
                <a:ea typeface="Times New Roman" panose="02020603050405020304" pitchFamily="18" charset="0"/>
              </a:rPr>
              <a:t> can be observed </a:t>
            </a:r>
            <a:r>
              <a:rPr lang="sl-SI" sz="2000" dirty="0">
                <a:solidFill>
                  <a:schemeClr val="tx1">
                    <a:lumMod val="65000"/>
                    <a:lumOff val="35000"/>
                  </a:schemeClr>
                </a:solidFill>
                <a:effectLst/>
                <a:latin typeface="Aller" panose="02000503030000020004" pitchFamily="2" charset="-18"/>
                <a:ea typeface="Times New Roman" panose="02020603050405020304" pitchFamily="18" charset="0"/>
              </a:rPr>
              <a:t>in </a:t>
            </a:r>
            <a:r>
              <a:rPr lang="en-US" sz="2000" dirty="0" err="1">
                <a:solidFill>
                  <a:schemeClr val="tx1">
                    <a:lumMod val="65000"/>
                    <a:lumOff val="35000"/>
                  </a:schemeClr>
                </a:solidFill>
                <a:effectLst/>
                <a:latin typeface="Aller" panose="02000503030000020004" pitchFamily="2" charset="-18"/>
                <a:ea typeface="Times New Roman" panose="02020603050405020304" pitchFamily="18" charset="0"/>
              </a:rPr>
              <a:t>relat</a:t>
            </a:r>
            <a:r>
              <a:rPr lang="sl-SI" sz="2000" dirty="0">
                <a:solidFill>
                  <a:schemeClr val="tx1">
                    <a:lumMod val="65000"/>
                    <a:lumOff val="35000"/>
                  </a:schemeClr>
                </a:solidFill>
                <a:effectLst/>
                <a:latin typeface="Aller" panose="02000503030000020004" pitchFamily="2" charset="-18"/>
                <a:ea typeface="Times New Roman" panose="02020603050405020304" pitchFamily="18" charset="0"/>
              </a:rPr>
              <a:t>ion</a:t>
            </a:r>
            <a:r>
              <a:rPr lang="en-US" sz="2000" dirty="0">
                <a:solidFill>
                  <a:schemeClr val="tx1">
                    <a:lumMod val="65000"/>
                    <a:lumOff val="35000"/>
                  </a:schemeClr>
                </a:solidFill>
                <a:effectLst/>
                <a:latin typeface="Aller" panose="02000503030000020004" pitchFamily="2" charset="-18"/>
                <a:ea typeface="Times New Roman" panose="02020603050405020304" pitchFamily="18" charset="0"/>
              </a:rPr>
              <a:t> to ‘our’ children, </a:t>
            </a:r>
            <a:r>
              <a:rPr lang="sl-SI" sz="2000" dirty="0">
                <a:solidFill>
                  <a:schemeClr val="tx1">
                    <a:lumMod val="65000"/>
                    <a:lumOff val="35000"/>
                  </a:schemeClr>
                </a:solidFill>
                <a:effectLst/>
                <a:latin typeface="Aller" panose="02000503030000020004" pitchFamily="2" charset="-18"/>
                <a:ea typeface="Times New Roman" panose="02020603050405020304" pitchFamily="18" charset="0"/>
              </a:rPr>
              <a:t>i</a:t>
            </a:r>
            <a:r>
              <a:rPr lang="en-US" sz="2000" dirty="0">
                <a:solidFill>
                  <a:schemeClr val="tx1">
                    <a:lumMod val="65000"/>
                    <a:lumOff val="35000"/>
                  </a:schemeClr>
                </a:solidFill>
                <a:effectLst/>
                <a:latin typeface="Aller" panose="02000503030000020004" pitchFamily="2" charset="-18"/>
                <a:ea typeface="Times New Roman" panose="02020603050405020304" pitchFamily="18" charset="0"/>
              </a:rPr>
              <a:t>s </a:t>
            </a:r>
            <a:r>
              <a:rPr lang="sl-SI" sz="2000" dirty="0" err="1">
                <a:solidFill>
                  <a:schemeClr val="tx1">
                    <a:lumMod val="65000"/>
                    <a:lumOff val="35000"/>
                  </a:schemeClr>
                </a:solidFill>
                <a:effectLst/>
                <a:latin typeface="Aller" panose="02000503030000020004" pitchFamily="2" charset="-18"/>
                <a:ea typeface="Times New Roman" panose="02020603050405020304" pitchFamily="18" charset="0"/>
              </a:rPr>
              <a:t>usually</a:t>
            </a:r>
            <a:r>
              <a:rPr lang="sl-SI" sz="2000" dirty="0">
                <a:solidFill>
                  <a:schemeClr val="tx1">
                    <a:lumMod val="65000"/>
                    <a:lumOff val="35000"/>
                  </a:schemeClr>
                </a:solidFill>
                <a:effectLst/>
                <a:latin typeface="Aller" panose="02000503030000020004" pitchFamily="2" charset="-18"/>
                <a:ea typeface="Times New Roman" panose="02020603050405020304" pitchFamily="18" charset="0"/>
              </a:rPr>
              <a:t> </a:t>
            </a:r>
            <a:r>
              <a:rPr lang="en-US" sz="2000" b="1" dirty="0">
                <a:solidFill>
                  <a:schemeClr val="tx1">
                    <a:lumMod val="65000"/>
                    <a:lumOff val="35000"/>
                  </a:schemeClr>
                </a:solidFill>
                <a:effectLst/>
                <a:latin typeface="Aller" panose="02000503030000020004" pitchFamily="2" charset="-18"/>
                <a:ea typeface="Times New Roman" panose="02020603050405020304" pitchFamily="18" charset="0"/>
              </a:rPr>
              <a:t>missing in a case of migrant children.  </a:t>
            </a:r>
          </a:p>
          <a:p>
            <a:pPr marL="385763" lvl="1" indent="-385763">
              <a:spcBef>
                <a:spcPts val="1100"/>
              </a:spcBef>
            </a:pPr>
            <a:r>
              <a:rPr lang="sl-SI" sz="2000" b="1" dirty="0">
                <a:solidFill>
                  <a:schemeClr val="tx1">
                    <a:lumMod val="65000"/>
                    <a:lumOff val="35000"/>
                  </a:schemeClr>
                </a:solidFill>
                <a:latin typeface="Aller" panose="02000503030000020004" pitchFamily="2" charset="-18"/>
                <a:ea typeface="Calibri" panose="020F0502020204030204" pitchFamily="34" charset="0"/>
                <a:cs typeface="Times New Roman" panose="02020603050405020304" pitchFamily="18" charset="0"/>
              </a:rPr>
              <a:t>P</a:t>
            </a:r>
            <a:r>
              <a:rPr lang="en-US" sz="2000" b="1" dirty="0" err="1">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olicy</a:t>
            </a:r>
            <a:r>
              <a:rPr lang="en-US" sz="2000" b="1"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 area </a:t>
            </a:r>
            <a:r>
              <a:rPr lang="en-US" sz="2000" dirty="0">
                <a:solidFill>
                  <a:schemeClr val="tx1">
                    <a:lumMod val="65000"/>
                    <a:lumOff val="35000"/>
                  </a:schemeClr>
                </a:solidFill>
                <a:effectLst/>
                <a:latin typeface="Aller" panose="02000503030000020004" pitchFamily="2" charset="-18"/>
                <a:ea typeface="Calibri" panose="020F0502020204030204" pitchFamily="34" charset="0"/>
                <a:cs typeface="Times New Roman" panose="02020603050405020304" pitchFamily="18" charset="0"/>
              </a:rPr>
              <a:t>is the most problematic. Policymaking procedures in the field of migrant integration do not include consultation with children, and migrant children are not given significant democratic rights to influence integration policy and shape laws</a:t>
            </a:r>
            <a:r>
              <a:rPr lang="en-US" sz="2000" dirty="0">
                <a:solidFill>
                  <a:schemeClr val="tx1">
                    <a:lumMod val="65000"/>
                    <a:lumOff val="35000"/>
                  </a:schemeClr>
                </a:solidFill>
                <a:latin typeface="Aller" panose="02000503030000020004" pitchFamily="2" charset="-18"/>
                <a:ea typeface="Calibri" panose="020F0502020204030204" pitchFamily="34" charset="0"/>
                <a:cs typeface="Times New Roman" panose="02020603050405020304" pitchFamily="18" charset="0"/>
              </a:rPr>
              <a:t>.</a:t>
            </a:r>
          </a:p>
          <a:p>
            <a:pPr lvl="1"/>
            <a:endParaRPr lang="en-GB" altLang="en-US" dirty="0">
              <a:solidFill>
                <a:schemeClr val="tx1">
                  <a:lumMod val="65000"/>
                  <a:lumOff val="35000"/>
                </a:schemeClr>
              </a:solidFill>
              <a:latin typeface="Aller" panose="02000503030000020004" pitchFamily="2" charset="-18"/>
            </a:endParaRPr>
          </a:p>
        </p:txBody>
      </p:sp>
      <p:pic>
        <p:nvPicPr>
          <p:cNvPr id="3075" name="Picture 6">
            <a:extLst>
              <a:ext uri="{FF2B5EF4-FFF2-40B4-BE49-F238E27FC236}">
                <a16:creationId xmlns:a16="http://schemas.microsoft.com/office/drawing/2014/main" id="{DC329396-BE3C-4D1E-AE03-7CA0959183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2488"/>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a:extLst>
              <a:ext uri="{FF2B5EF4-FFF2-40B4-BE49-F238E27FC236}">
                <a16:creationId xmlns:a16="http://schemas.microsoft.com/office/drawing/2014/main" id="{402FB423-3411-4A1B-B539-F65780DBB3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3800" y="914400"/>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8">
            <a:extLst>
              <a:ext uri="{FF2B5EF4-FFF2-40B4-BE49-F238E27FC236}">
                <a16:creationId xmlns:a16="http://schemas.microsoft.com/office/drawing/2014/main" id="{4F0AF9A2-8DE5-4890-8096-F5D1C0A9A5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6250" y="5657850"/>
            <a:ext cx="2406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72601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a:extLst>
              <a:ext uri="{FF2B5EF4-FFF2-40B4-BE49-F238E27FC236}">
                <a16:creationId xmlns:a16="http://schemas.microsoft.com/office/drawing/2014/main" id="{22B0EA05-70E7-4315-A57C-B63866E3015E}"/>
              </a:ext>
            </a:extLst>
          </p:cNvPr>
          <p:cNvSpPr>
            <a:spLocks noGrp="1" noChangeArrowheads="1"/>
          </p:cNvSpPr>
          <p:nvPr>
            <p:ph type="title"/>
          </p:nvPr>
        </p:nvSpPr>
        <p:spPr>
          <a:xfrm>
            <a:off x="838200" y="365125"/>
            <a:ext cx="10515600" cy="1460500"/>
          </a:xfrm>
        </p:spPr>
        <p:txBody>
          <a:bodyPr/>
          <a:lstStyle/>
          <a:p>
            <a:pPr algn="ctr"/>
            <a:r>
              <a:rPr lang="en-GB" sz="4400" b="1" dirty="0">
                <a:solidFill>
                  <a:schemeClr val="tx1">
                    <a:lumMod val="65000"/>
                    <a:lumOff val="35000"/>
                  </a:schemeClr>
                </a:solidFill>
                <a:latin typeface="Aller" panose="02000503030000020004" pitchFamily="2" charset="77"/>
              </a:rPr>
              <a:t>CONCLUSIONS</a:t>
            </a:r>
            <a:endParaRPr lang="en-US" altLang="en-US" b="1" dirty="0">
              <a:solidFill>
                <a:schemeClr val="tx1">
                  <a:lumMod val="65000"/>
                  <a:lumOff val="35000"/>
                </a:schemeClr>
              </a:solidFill>
              <a:latin typeface="Aller" panose="02000503030000020004" pitchFamily="2" charset="-18"/>
            </a:endParaRPr>
          </a:p>
        </p:txBody>
      </p:sp>
      <p:sp>
        <p:nvSpPr>
          <p:cNvPr id="3074" name="Content Placeholder 2">
            <a:extLst>
              <a:ext uri="{FF2B5EF4-FFF2-40B4-BE49-F238E27FC236}">
                <a16:creationId xmlns:a16="http://schemas.microsoft.com/office/drawing/2014/main" id="{04576E11-9D70-4CB5-9333-059EF950A303}"/>
              </a:ext>
            </a:extLst>
          </p:cNvPr>
          <p:cNvSpPr>
            <a:spLocks noGrp="1" noChangeArrowheads="1"/>
          </p:cNvSpPr>
          <p:nvPr>
            <p:ph idx="1"/>
          </p:nvPr>
        </p:nvSpPr>
        <p:spPr>
          <a:xfrm>
            <a:off x="997998" y="2236787"/>
            <a:ext cx="10515600" cy="3906561"/>
          </a:xfrm>
        </p:spPr>
        <p:txBody>
          <a:bodyPr/>
          <a:lstStyle/>
          <a:p>
            <a:pPr marL="355600" lvl="1" indent="-293688">
              <a:spcBef>
                <a:spcPts val="1100"/>
              </a:spcBef>
            </a:pPr>
            <a:r>
              <a:rPr lang="en-US" sz="2000" spc="10" dirty="0">
                <a:solidFill>
                  <a:schemeClr val="tx1">
                    <a:lumMod val="65000"/>
                    <a:lumOff val="35000"/>
                  </a:schemeClr>
                </a:solidFill>
                <a:effectLst/>
                <a:latin typeface="Aller" panose="02000503030000020004" pitchFamily="2" charset="-18"/>
                <a:ea typeface="Times New Roman" panose="02020603050405020304" pitchFamily="18" charset="0"/>
              </a:rPr>
              <a:t>The </a:t>
            </a:r>
            <a:r>
              <a:rPr lang="en-US" sz="2000" b="1" spc="10" dirty="0">
                <a:solidFill>
                  <a:schemeClr val="tx1">
                    <a:lumMod val="65000"/>
                    <a:lumOff val="35000"/>
                  </a:schemeClr>
                </a:solidFill>
                <a:effectLst/>
                <a:latin typeface="Aller" panose="02000503030000020004" pitchFamily="2" charset="-18"/>
                <a:ea typeface="Times New Roman" panose="02020603050405020304" pitchFamily="18" charset="0"/>
              </a:rPr>
              <a:t>relevance of CCA in researching integration of migrant children</a:t>
            </a:r>
            <a:r>
              <a:rPr lang="en-US" sz="2000" spc="10" dirty="0">
                <a:solidFill>
                  <a:schemeClr val="tx1">
                    <a:lumMod val="65000"/>
                    <a:lumOff val="35000"/>
                  </a:schemeClr>
                </a:solidFill>
                <a:effectLst/>
                <a:latin typeface="Aller" panose="02000503030000020004" pitchFamily="2" charset="-18"/>
                <a:ea typeface="Times New Roman" panose="02020603050405020304" pitchFamily="18" charset="0"/>
              </a:rPr>
              <a:t>.</a:t>
            </a:r>
          </a:p>
          <a:p>
            <a:pPr marL="355600" lvl="1" indent="-293688">
              <a:spcBef>
                <a:spcPts val="1100"/>
              </a:spcBef>
              <a:buFont typeface="Wingdings" panose="05000000000000000000" pitchFamily="2" charset="2"/>
              <a:buChar char="Ø"/>
            </a:pPr>
            <a:r>
              <a:rPr lang="en-GB" sz="2000" spc="10" dirty="0">
                <a:solidFill>
                  <a:schemeClr val="tx1">
                    <a:lumMod val="65000"/>
                    <a:lumOff val="35000"/>
                  </a:schemeClr>
                </a:solidFill>
                <a:effectLst/>
                <a:latin typeface="Aller" panose="02000503030000020004" pitchFamily="2" charset="-18"/>
                <a:ea typeface="Times New Roman" panose="02020603050405020304" pitchFamily="18" charset="0"/>
              </a:rPr>
              <a:t>because it </a:t>
            </a:r>
            <a:r>
              <a:rPr lang="en-GB" sz="2000" b="1" spc="10" dirty="0">
                <a:solidFill>
                  <a:schemeClr val="tx1">
                    <a:lumMod val="65000"/>
                    <a:lumOff val="35000"/>
                  </a:schemeClr>
                </a:solidFill>
                <a:effectLst/>
                <a:latin typeface="Aller" panose="02000503030000020004" pitchFamily="2" charset="-18"/>
                <a:ea typeface="Times New Roman" panose="02020603050405020304" pitchFamily="18" charset="0"/>
              </a:rPr>
              <a:t>advances children’s views</a:t>
            </a:r>
            <a:r>
              <a:rPr lang="en-GB" sz="2000" spc="10" dirty="0">
                <a:solidFill>
                  <a:schemeClr val="tx1">
                    <a:lumMod val="65000"/>
                    <a:lumOff val="35000"/>
                  </a:schemeClr>
                </a:solidFill>
                <a:effectLst/>
                <a:latin typeface="Aller" panose="02000503030000020004" pitchFamily="2" charset="-18"/>
                <a:ea typeface="Times New Roman" panose="02020603050405020304" pitchFamily="18" charset="0"/>
              </a:rPr>
              <a:t>, </a:t>
            </a:r>
            <a:r>
              <a:rPr lang="en-GB" sz="2000" b="1" spc="10" dirty="0">
                <a:solidFill>
                  <a:schemeClr val="tx1">
                    <a:lumMod val="65000"/>
                    <a:lumOff val="35000"/>
                  </a:schemeClr>
                </a:solidFill>
                <a:effectLst/>
                <a:latin typeface="Aller" panose="02000503030000020004" pitchFamily="2" charset="-18"/>
                <a:ea typeface="Times New Roman" panose="02020603050405020304" pitchFamily="18" charset="0"/>
              </a:rPr>
              <a:t>arguments and experiences </a:t>
            </a:r>
            <a:r>
              <a:rPr lang="en-GB" sz="2000" spc="10" dirty="0">
                <a:solidFill>
                  <a:schemeClr val="tx1">
                    <a:lumMod val="65000"/>
                    <a:lumOff val="35000"/>
                  </a:schemeClr>
                </a:solidFill>
                <a:effectLst/>
                <a:latin typeface="Aller" panose="02000503030000020004" pitchFamily="2" charset="-18"/>
                <a:ea typeface="Times New Roman" panose="02020603050405020304" pitchFamily="18" charset="0"/>
              </a:rPr>
              <a:t>that are often absent or underrepresented in the development of integration policies. </a:t>
            </a:r>
          </a:p>
          <a:p>
            <a:pPr marL="355600" lvl="1" indent="-293688">
              <a:spcBef>
                <a:spcPts val="1100"/>
              </a:spcBef>
              <a:buFont typeface="Wingdings" panose="05000000000000000000" pitchFamily="2" charset="2"/>
              <a:buChar char="Ø"/>
            </a:pPr>
            <a:r>
              <a:rPr lang="en-GB" sz="2000" spc="10" dirty="0">
                <a:solidFill>
                  <a:schemeClr val="tx1">
                    <a:lumMod val="65000"/>
                    <a:lumOff val="35000"/>
                  </a:schemeClr>
                </a:solidFill>
                <a:effectLst/>
                <a:latin typeface="Aller" panose="02000503030000020004" pitchFamily="2" charset="-18"/>
                <a:ea typeface="Times New Roman" panose="02020603050405020304" pitchFamily="18" charset="0"/>
              </a:rPr>
              <a:t>brings </a:t>
            </a:r>
            <a:r>
              <a:rPr lang="en-GB" sz="2000" b="1" spc="10" dirty="0">
                <a:solidFill>
                  <a:schemeClr val="tx1">
                    <a:lumMod val="65000"/>
                    <a:lumOff val="35000"/>
                  </a:schemeClr>
                </a:solidFill>
                <a:effectLst/>
                <a:latin typeface="Aller" panose="02000503030000020004" pitchFamily="2" charset="-18"/>
                <a:ea typeface="Times New Roman" panose="02020603050405020304" pitchFamily="18" charset="0"/>
              </a:rPr>
              <a:t>new knowledge </a:t>
            </a:r>
            <a:r>
              <a:rPr lang="en-GB" sz="2000" spc="10" dirty="0">
                <a:solidFill>
                  <a:schemeClr val="tx1">
                    <a:lumMod val="65000"/>
                    <a:lumOff val="35000"/>
                  </a:schemeClr>
                </a:solidFill>
                <a:effectLst/>
                <a:latin typeface="Aller" panose="02000503030000020004" pitchFamily="2" charset="-18"/>
                <a:ea typeface="Times New Roman" panose="02020603050405020304" pitchFamily="18" charset="0"/>
              </a:rPr>
              <a:t>about how </a:t>
            </a:r>
            <a:r>
              <a:rPr lang="en-GB" sz="2000" b="1" spc="10" dirty="0">
                <a:solidFill>
                  <a:schemeClr val="tx1">
                    <a:lumMod val="65000"/>
                    <a:lumOff val="35000"/>
                  </a:schemeClr>
                </a:solidFill>
                <a:effectLst/>
                <a:latin typeface="Aller" panose="02000503030000020004" pitchFamily="2" charset="-18"/>
                <a:ea typeface="Times New Roman" panose="02020603050405020304" pitchFamily="18" charset="0"/>
              </a:rPr>
              <a:t>children experience integration </a:t>
            </a:r>
            <a:r>
              <a:rPr lang="en-GB" sz="2000" spc="10" dirty="0">
                <a:solidFill>
                  <a:schemeClr val="tx1">
                    <a:lumMod val="65000"/>
                    <a:lumOff val="35000"/>
                  </a:schemeClr>
                </a:solidFill>
                <a:effectLst/>
                <a:latin typeface="Aller" panose="02000503030000020004" pitchFamily="2" charset="-18"/>
                <a:ea typeface="Times New Roman" panose="02020603050405020304" pitchFamily="18" charset="0"/>
              </a:rPr>
              <a:t>&amp; examine integration as defined by children (what is important to them in terms of their present well-being, how they think about their past and the future, what makes them feel happy and secure).</a:t>
            </a:r>
          </a:p>
          <a:p>
            <a:pPr marL="457200" lvl="1" indent="0">
              <a:buNone/>
            </a:pPr>
            <a:endParaRPr lang="en-GB" sz="2000" spc="10" dirty="0">
              <a:solidFill>
                <a:schemeClr val="tx1">
                  <a:lumMod val="65000"/>
                  <a:lumOff val="35000"/>
                </a:schemeClr>
              </a:solidFill>
              <a:effectLst/>
              <a:latin typeface="Aller" panose="02000503030000020004" pitchFamily="2" charset="-18"/>
              <a:ea typeface="Times New Roman" panose="02020603050405020304" pitchFamily="18" charset="0"/>
            </a:endParaRPr>
          </a:p>
          <a:p>
            <a:pPr lvl="1"/>
            <a:endParaRPr lang="en-GB" altLang="en-US" dirty="0">
              <a:solidFill>
                <a:schemeClr val="tx1">
                  <a:lumMod val="65000"/>
                  <a:lumOff val="35000"/>
                </a:schemeClr>
              </a:solidFill>
              <a:latin typeface="Aller" panose="02000503030000020004" pitchFamily="2" charset="-18"/>
            </a:endParaRPr>
          </a:p>
        </p:txBody>
      </p:sp>
      <p:pic>
        <p:nvPicPr>
          <p:cNvPr id="3075" name="Picture 6">
            <a:extLst>
              <a:ext uri="{FF2B5EF4-FFF2-40B4-BE49-F238E27FC236}">
                <a16:creationId xmlns:a16="http://schemas.microsoft.com/office/drawing/2014/main" id="{DC329396-BE3C-4D1E-AE03-7CA0959183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52488"/>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a:extLst>
              <a:ext uri="{FF2B5EF4-FFF2-40B4-BE49-F238E27FC236}">
                <a16:creationId xmlns:a16="http://schemas.microsoft.com/office/drawing/2014/main" id="{402FB423-3411-4A1B-B539-F65780DBB3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53800" y="914400"/>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8">
            <a:extLst>
              <a:ext uri="{FF2B5EF4-FFF2-40B4-BE49-F238E27FC236}">
                <a16:creationId xmlns:a16="http://schemas.microsoft.com/office/drawing/2014/main" id="{4F0AF9A2-8DE5-4890-8096-F5D1C0A9A57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66250" y="5657850"/>
            <a:ext cx="2406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54704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a:extLst>
              <a:ext uri="{FF2B5EF4-FFF2-40B4-BE49-F238E27FC236}">
                <a16:creationId xmlns:a16="http://schemas.microsoft.com/office/drawing/2014/main" id="{22B0EA05-70E7-4315-A57C-B63866E3015E}"/>
              </a:ext>
            </a:extLst>
          </p:cNvPr>
          <p:cNvSpPr>
            <a:spLocks noGrp="1" noChangeArrowheads="1"/>
          </p:cNvSpPr>
          <p:nvPr>
            <p:ph type="title"/>
          </p:nvPr>
        </p:nvSpPr>
        <p:spPr>
          <a:xfrm>
            <a:off x="838200" y="365125"/>
            <a:ext cx="10515600" cy="1460500"/>
          </a:xfrm>
        </p:spPr>
        <p:txBody>
          <a:bodyPr/>
          <a:lstStyle/>
          <a:p>
            <a:pPr algn="ctr"/>
            <a:r>
              <a:rPr lang="en-GB" sz="4400" b="1">
                <a:solidFill>
                  <a:schemeClr val="tx1">
                    <a:lumMod val="65000"/>
                    <a:lumOff val="35000"/>
                  </a:schemeClr>
                </a:solidFill>
                <a:latin typeface="Aller" panose="02000503030000020004" pitchFamily="2" charset="77"/>
              </a:rPr>
              <a:t>CONCLUSIONS</a:t>
            </a:r>
            <a:endParaRPr lang="en-US" altLang="en-US" b="1" dirty="0">
              <a:solidFill>
                <a:schemeClr val="tx1">
                  <a:lumMod val="65000"/>
                  <a:lumOff val="35000"/>
                </a:schemeClr>
              </a:solidFill>
              <a:latin typeface="Aller" panose="02000503030000020004" pitchFamily="2" charset="-18"/>
            </a:endParaRPr>
          </a:p>
        </p:txBody>
      </p:sp>
      <p:sp>
        <p:nvSpPr>
          <p:cNvPr id="3074" name="Content Placeholder 2">
            <a:extLst>
              <a:ext uri="{FF2B5EF4-FFF2-40B4-BE49-F238E27FC236}">
                <a16:creationId xmlns:a16="http://schemas.microsoft.com/office/drawing/2014/main" id="{04576E11-9D70-4CB5-9333-059EF950A303}"/>
              </a:ext>
            </a:extLst>
          </p:cNvPr>
          <p:cNvSpPr>
            <a:spLocks noGrp="1" noChangeArrowheads="1"/>
          </p:cNvSpPr>
          <p:nvPr>
            <p:ph idx="1"/>
          </p:nvPr>
        </p:nvSpPr>
        <p:spPr>
          <a:xfrm>
            <a:off x="997998" y="2236787"/>
            <a:ext cx="10515600" cy="3906561"/>
          </a:xfrm>
        </p:spPr>
        <p:txBody>
          <a:bodyPr/>
          <a:lstStyle/>
          <a:p>
            <a:pPr marL="355600" lvl="1" indent="-293688">
              <a:spcBef>
                <a:spcPts val="1100"/>
              </a:spcBef>
            </a:pPr>
            <a:endParaRPr lang="sl-SI" sz="2000" b="1" spc="10" dirty="0">
              <a:solidFill>
                <a:schemeClr val="tx1">
                  <a:lumMod val="65000"/>
                  <a:lumOff val="35000"/>
                </a:schemeClr>
              </a:solidFill>
              <a:latin typeface="Aller" panose="02000503030000020004" pitchFamily="2" charset="-18"/>
              <a:ea typeface="Times New Roman" panose="02020603050405020304" pitchFamily="18" charset="0"/>
            </a:endParaRPr>
          </a:p>
          <a:p>
            <a:pPr marL="355600" lvl="1" indent="-293688">
              <a:spcBef>
                <a:spcPts val="1100"/>
              </a:spcBef>
            </a:pPr>
            <a:r>
              <a:rPr lang="en-US" sz="2000" b="1" spc="10" dirty="0">
                <a:solidFill>
                  <a:schemeClr val="tx1">
                    <a:lumMod val="65000"/>
                    <a:lumOff val="35000"/>
                  </a:schemeClr>
                </a:solidFill>
                <a:latin typeface="Aller" panose="02000503030000020004" pitchFamily="2" charset="-18"/>
                <a:ea typeface="Times New Roman" panose="02020603050405020304" pitchFamily="18" charset="0"/>
              </a:rPr>
              <a:t>I</a:t>
            </a:r>
            <a:r>
              <a:rPr lang="en-US" sz="2000" b="1" spc="10" dirty="0">
                <a:solidFill>
                  <a:schemeClr val="tx1">
                    <a:lumMod val="65000"/>
                    <a:lumOff val="35000"/>
                  </a:schemeClr>
                </a:solidFill>
                <a:effectLst/>
                <a:latin typeface="Aller" panose="02000503030000020004" pitchFamily="2" charset="-18"/>
                <a:ea typeface="Times New Roman" panose="02020603050405020304" pitchFamily="18" charset="0"/>
              </a:rPr>
              <a:t>ntegration of migrant children can not be achieved by a simple legal rule</a:t>
            </a:r>
            <a:r>
              <a:rPr lang="en-US" sz="2000" spc="10" dirty="0">
                <a:solidFill>
                  <a:schemeClr val="tx1">
                    <a:lumMod val="65000"/>
                    <a:lumOff val="35000"/>
                  </a:schemeClr>
                </a:solidFill>
                <a:effectLst/>
                <a:latin typeface="Aller" panose="02000503030000020004" pitchFamily="2" charset="-18"/>
                <a:ea typeface="Times New Roman" panose="02020603050405020304" pitchFamily="18" charset="0"/>
              </a:rPr>
              <a:t>.</a:t>
            </a:r>
          </a:p>
          <a:p>
            <a:pPr marL="355600" lvl="1" indent="-293688">
              <a:spcBef>
                <a:spcPts val="1100"/>
              </a:spcBef>
            </a:pPr>
            <a:r>
              <a:rPr lang="en-US" sz="2000" spc="10" dirty="0">
                <a:solidFill>
                  <a:schemeClr val="tx1">
                    <a:lumMod val="65000"/>
                    <a:lumOff val="35000"/>
                  </a:schemeClr>
                </a:solidFill>
                <a:effectLst/>
                <a:latin typeface="Aller" panose="02000503030000020004" pitchFamily="2" charset="-18"/>
                <a:ea typeface="Times New Roman" panose="02020603050405020304" pitchFamily="18" charset="0"/>
              </a:rPr>
              <a:t>Integration policy should </a:t>
            </a:r>
            <a:r>
              <a:rPr lang="en-US" sz="2000" b="1" spc="10" dirty="0">
                <a:solidFill>
                  <a:schemeClr val="tx1">
                    <a:lumMod val="65000"/>
                    <a:lumOff val="35000"/>
                  </a:schemeClr>
                </a:solidFill>
                <a:effectLst/>
                <a:latin typeface="Aller" panose="02000503030000020004" pitchFamily="2" charset="-18"/>
                <a:ea typeface="Times New Roman" panose="02020603050405020304" pitchFamily="18" charset="0"/>
              </a:rPr>
              <a:t>respond directly to the actual needs </a:t>
            </a:r>
            <a:r>
              <a:rPr lang="en-US" sz="2000" spc="10" dirty="0">
                <a:solidFill>
                  <a:schemeClr val="tx1">
                    <a:lumMod val="65000"/>
                    <a:lumOff val="35000"/>
                  </a:schemeClr>
                </a:solidFill>
                <a:effectLst/>
                <a:latin typeface="Aller" panose="02000503030000020004" pitchFamily="2" charset="-18"/>
                <a:ea typeface="Times New Roman" panose="02020603050405020304" pitchFamily="18" charset="0"/>
              </a:rPr>
              <a:t>of the children;</a:t>
            </a:r>
            <a:endParaRPr lang="en-US" sz="2000" spc="10" dirty="0">
              <a:solidFill>
                <a:schemeClr val="tx1">
                  <a:lumMod val="65000"/>
                  <a:lumOff val="35000"/>
                </a:schemeClr>
              </a:solidFill>
              <a:latin typeface="Aller" panose="02000503030000020004" pitchFamily="2" charset="-18"/>
              <a:ea typeface="Times New Roman" panose="02020603050405020304" pitchFamily="18" charset="0"/>
            </a:endParaRPr>
          </a:p>
          <a:p>
            <a:pPr marL="355600" lvl="1" indent="-293688">
              <a:spcBef>
                <a:spcPts val="1100"/>
              </a:spcBef>
            </a:pPr>
            <a:r>
              <a:rPr lang="en-US" sz="2000" b="1" spc="10" dirty="0">
                <a:solidFill>
                  <a:schemeClr val="tx1">
                    <a:lumMod val="65000"/>
                    <a:lumOff val="35000"/>
                  </a:schemeClr>
                </a:solidFill>
                <a:effectLst/>
                <a:latin typeface="Aller" panose="02000503030000020004" pitchFamily="2" charset="-18"/>
                <a:ea typeface="Times New Roman" panose="02020603050405020304" pitchFamily="18" charset="0"/>
              </a:rPr>
              <a:t>If we want to achieve successful integration in a host society: </a:t>
            </a:r>
            <a:r>
              <a:rPr lang="en-US" sz="2000" spc="10" dirty="0">
                <a:solidFill>
                  <a:schemeClr val="tx1">
                    <a:lumMod val="65000"/>
                    <a:lumOff val="35000"/>
                  </a:schemeClr>
                </a:solidFill>
                <a:effectLst/>
                <a:latin typeface="Aller" panose="02000503030000020004" pitchFamily="2" charset="-18"/>
                <a:ea typeface="Times New Roman" panose="02020603050405020304" pitchFamily="18" charset="0"/>
              </a:rPr>
              <a:t> we should give children a voice/hear them, consider children perspectives, </a:t>
            </a:r>
            <a:r>
              <a:rPr lang="en-US" sz="2000" b="1" spc="10" dirty="0">
                <a:solidFill>
                  <a:schemeClr val="tx1">
                    <a:lumMod val="65000"/>
                    <a:lumOff val="35000"/>
                  </a:schemeClr>
                </a:solidFill>
                <a:effectLst/>
                <a:latin typeface="Aller" panose="02000503030000020004" pitchFamily="2" charset="-18"/>
                <a:ea typeface="Times New Roman" panose="02020603050405020304" pitchFamily="18" charset="0"/>
              </a:rPr>
              <a:t>policy should be grounded in</a:t>
            </a:r>
            <a:r>
              <a:rPr lang="sl-SI" sz="2000" b="1" spc="10" dirty="0">
                <a:solidFill>
                  <a:schemeClr val="tx1">
                    <a:lumMod val="65000"/>
                    <a:lumOff val="35000"/>
                  </a:schemeClr>
                </a:solidFill>
                <a:effectLst/>
                <a:latin typeface="Aller" panose="02000503030000020004" pitchFamily="2" charset="-18"/>
                <a:ea typeface="Times New Roman" panose="02020603050405020304" pitchFamily="18" charset="0"/>
              </a:rPr>
              <a:t> evidence</a:t>
            </a:r>
            <a:r>
              <a:rPr lang="en-US" sz="2000" b="1" spc="10" dirty="0">
                <a:solidFill>
                  <a:schemeClr val="tx1">
                    <a:lumMod val="65000"/>
                    <a:lumOff val="35000"/>
                  </a:schemeClr>
                </a:solidFill>
                <a:effectLst/>
                <a:latin typeface="Aller" panose="02000503030000020004" pitchFamily="2" charset="-18"/>
                <a:ea typeface="Times New Roman" panose="02020603050405020304" pitchFamily="18" charset="0"/>
              </a:rPr>
              <a:t>.</a:t>
            </a:r>
            <a:endParaRPr lang="en-US" sz="2000" spc="10" dirty="0">
              <a:solidFill>
                <a:schemeClr val="tx1">
                  <a:lumMod val="65000"/>
                  <a:lumOff val="35000"/>
                </a:schemeClr>
              </a:solidFill>
              <a:effectLst/>
              <a:latin typeface="Aller" panose="02000503030000020004" pitchFamily="2" charset="-18"/>
              <a:ea typeface="Times New Roman" panose="02020603050405020304" pitchFamily="18" charset="0"/>
            </a:endParaRPr>
          </a:p>
          <a:p>
            <a:pPr lvl="1"/>
            <a:endParaRPr lang="en-GB" altLang="en-US" dirty="0">
              <a:solidFill>
                <a:schemeClr val="tx1">
                  <a:lumMod val="65000"/>
                  <a:lumOff val="35000"/>
                </a:schemeClr>
              </a:solidFill>
              <a:latin typeface="Aller" panose="02000503030000020004" pitchFamily="2" charset="-18"/>
            </a:endParaRPr>
          </a:p>
        </p:txBody>
      </p:sp>
      <p:pic>
        <p:nvPicPr>
          <p:cNvPr id="3075" name="Picture 6">
            <a:extLst>
              <a:ext uri="{FF2B5EF4-FFF2-40B4-BE49-F238E27FC236}">
                <a16:creationId xmlns:a16="http://schemas.microsoft.com/office/drawing/2014/main" id="{DC329396-BE3C-4D1E-AE03-7CA0959183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52488"/>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a:extLst>
              <a:ext uri="{FF2B5EF4-FFF2-40B4-BE49-F238E27FC236}">
                <a16:creationId xmlns:a16="http://schemas.microsoft.com/office/drawing/2014/main" id="{402FB423-3411-4A1B-B539-F65780DBB3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53800" y="914400"/>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8">
            <a:extLst>
              <a:ext uri="{FF2B5EF4-FFF2-40B4-BE49-F238E27FC236}">
                <a16:creationId xmlns:a16="http://schemas.microsoft.com/office/drawing/2014/main" id="{4F0AF9A2-8DE5-4890-8096-F5D1C0A9A57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66250" y="5657850"/>
            <a:ext cx="2406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50628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a:extLst>
              <a:ext uri="{FF2B5EF4-FFF2-40B4-BE49-F238E27FC236}">
                <a16:creationId xmlns:a16="http://schemas.microsoft.com/office/drawing/2014/main" id="{22B0EA05-70E7-4315-A57C-B63866E3015E}"/>
              </a:ext>
            </a:extLst>
          </p:cNvPr>
          <p:cNvSpPr>
            <a:spLocks noGrp="1" noChangeArrowheads="1"/>
          </p:cNvSpPr>
          <p:nvPr>
            <p:ph type="title"/>
          </p:nvPr>
        </p:nvSpPr>
        <p:spPr>
          <a:xfrm>
            <a:off x="838200" y="365125"/>
            <a:ext cx="10515600" cy="1460500"/>
          </a:xfrm>
        </p:spPr>
        <p:txBody>
          <a:bodyPr/>
          <a:lstStyle/>
          <a:p>
            <a:pPr algn="ctr"/>
            <a:r>
              <a:rPr lang="en-US" altLang="en-US" sz="2800" b="1" dirty="0">
                <a:solidFill>
                  <a:schemeClr val="tx1">
                    <a:lumMod val="65000"/>
                    <a:lumOff val="35000"/>
                  </a:schemeClr>
                </a:solidFill>
                <a:latin typeface="Aller" panose="02000503030000020004" pitchFamily="2" charset="-18"/>
              </a:rPr>
              <a:t> </a:t>
            </a:r>
          </a:p>
        </p:txBody>
      </p:sp>
      <p:sp>
        <p:nvSpPr>
          <p:cNvPr id="3074" name="Content Placeholder 2">
            <a:extLst>
              <a:ext uri="{FF2B5EF4-FFF2-40B4-BE49-F238E27FC236}">
                <a16:creationId xmlns:a16="http://schemas.microsoft.com/office/drawing/2014/main" id="{04576E11-9D70-4CB5-9333-059EF950A303}"/>
              </a:ext>
            </a:extLst>
          </p:cNvPr>
          <p:cNvSpPr>
            <a:spLocks noGrp="1" noChangeArrowheads="1"/>
          </p:cNvSpPr>
          <p:nvPr>
            <p:ph idx="1"/>
          </p:nvPr>
        </p:nvSpPr>
        <p:spPr>
          <a:xfrm>
            <a:off x="997998" y="2236787"/>
            <a:ext cx="10515600" cy="3906561"/>
          </a:xfrm>
        </p:spPr>
        <p:txBody>
          <a:bodyPr/>
          <a:lstStyle/>
          <a:p>
            <a:pPr marL="3657600" lvl="8" indent="0" algn="r">
              <a:buNone/>
            </a:pPr>
            <a:endParaRPr lang="sl-SI" altLang="en-US" sz="4000" dirty="0">
              <a:solidFill>
                <a:schemeClr val="tx1">
                  <a:lumMod val="65000"/>
                  <a:lumOff val="35000"/>
                </a:schemeClr>
              </a:solidFill>
              <a:latin typeface="Aller" panose="02000503030000020004" pitchFamily="2" charset="-18"/>
            </a:endParaRPr>
          </a:p>
          <a:p>
            <a:pPr marL="3657600" lvl="8" indent="0" algn="r">
              <a:buNone/>
            </a:pPr>
            <a:r>
              <a:rPr lang="sl-SI" altLang="en-US" sz="4000" dirty="0" err="1">
                <a:solidFill>
                  <a:schemeClr val="tx1">
                    <a:lumMod val="65000"/>
                    <a:lumOff val="35000"/>
                  </a:schemeClr>
                </a:solidFill>
                <a:latin typeface="Aller" panose="02000503030000020004" pitchFamily="2" charset="-18"/>
              </a:rPr>
              <a:t>Thank</a:t>
            </a:r>
            <a:r>
              <a:rPr lang="sl-SI" altLang="en-US" sz="4000" dirty="0">
                <a:solidFill>
                  <a:schemeClr val="tx1">
                    <a:lumMod val="65000"/>
                    <a:lumOff val="35000"/>
                  </a:schemeClr>
                </a:solidFill>
                <a:latin typeface="Aller" panose="02000503030000020004" pitchFamily="2" charset="-18"/>
              </a:rPr>
              <a:t> </a:t>
            </a:r>
            <a:r>
              <a:rPr lang="sl-SI" altLang="en-US" sz="4000" dirty="0" err="1">
                <a:solidFill>
                  <a:schemeClr val="tx1">
                    <a:lumMod val="65000"/>
                    <a:lumOff val="35000"/>
                  </a:schemeClr>
                </a:solidFill>
                <a:latin typeface="Aller" panose="02000503030000020004" pitchFamily="2" charset="-18"/>
              </a:rPr>
              <a:t>you</a:t>
            </a:r>
            <a:r>
              <a:rPr lang="sl-SI" altLang="en-US" sz="4000" dirty="0">
                <a:solidFill>
                  <a:schemeClr val="tx1">
                    <a:lumMod val="65000"/>
                    <a:lumOff val="35000"/>
                  </a:schemeClr>
                </a:solidFill>
                <a:latin typeface="Aller" panose="02000503030000020004" pitchFamily="2" charset="-18"/>
              </a:rPr>
              <a:t> for </a:t>
            </a:r>
            <a:r>
              <a:rPr lang="sl-SI" altLang="en-US" sz="4000" dirty="0" err="1">
                <a:solidFill>
                  <a:schemeClr val="tx1">
                    <a:lumMod val="65000"/>
                    <a:lumOff val="35000"/>
                  </a:schemeClr>
                </a:solidFill>
                <a:latin typeface="Aller" panose="02000503030000020004" pitchFamily="2" charset="-18"/>
              </a:rPr>
              <a:t>your</a:t>
            </a:r>
            <a:r>
              <a:rPr lang="sl-SI" altLang="en-US" sz="4000" dirty="0">
                <a:solidFill>
                  <a:schemeClr val="tx1">
                    <a:lumMod val="65000"/>
                    <a:lumOff val="35000"/>
                  </a:schemeClr>
                </a:solidFill>
                <a:latin typeface="Aller" panose="02000503030000020004" pitchFamily="2" charset="-18"/>
              </a:rPr>
              <a:t> </a:t>
            </a:r>
            <a:r>
              <a:rPr lang="sl-SI" altLang="en-US" sz="4000" dirty="0" err="1">
                <a:solidFill>
                  <a:schemeClr val="tx1">
                    <a:lumMod val="65000"/>
                    <a:lumOff val="35000"/>
                  </a:schemeClr>
                </a:solidFill>
                <a:latin typeface="Aller" panose="02000503030000020004" pitchFamily="2" charset="-18"/>
              </a:rPr>
              <a:t>attention</a:t>
            </a:r>
            <a:r>
              <a:rPr lang="sl-SI" altLang="en-US" sz="4000" dirty="0">
                <a:solidFill>
                  <a:schemeClr val="tx1">
                    <a:lumMod val="65000"/>
                    <a:lumOff val="35000"/>
                  </a:schemeClr>
                </a:solidFill>
                <a:latin typeface="Aller" panose="02000503030000020004" pitchFamily="2" charset="-18"/>
              </a:rPr>
              <a:t>!</a:t>
            </a:r>
            <a:endParaRPr lang="en-GB" altLang="en-US" sz="4000" dirty="0">
              <a:solidFill>
                <a:schemeClr val="tx1">
                  <a:lumMod val="65000"/>
                  <a:lumOff val="35000"/>
                </a:schemeClr>
              </a:solidFill>
              <a:latin typeface="Aller" panose="02000503030000020004" pitchFamily="2" charset="-18"/>
            </a:endParaRPr>
          </a:p>
        </p:txBody>
      </p:sp>
      <p:pic>
        <p:nvPicPr>
          <p:cNvPr id="3075" name="Picture 6">
            <a:extLst>
              <a:ext uri="{FF2B5EF4-FFF2-40B4-BE49-F238E27FC236}">
                <a16:creationId xmlns:a16="http://schemas.microsoft.com/office/drawing/2014/main" id="{DC329396-BE3C-4D1E-AE03-7CA0959183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2488"/>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a:extLst>
              <a:ext uri="{FF2B5EF4-FFF2-40B4-BE49-F238E27FC236}">
                <a16:creationId xmlns:a16="http://schemas.microsoft.com/office/drawing/2014/main" id="{402FB423-3411-4A1B-B539-F65780DBB3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3800" y="914400"/>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8">
            <a:extLst>
              <a:ext uri="{FF2B5EF4-FFF2-40B4-BE49-F238E27FC236}">
                <a16:creationId xmlns:a16="http://schemas.microsoft.com/office/drawing/2014/main" id="{4F0AF9A2-8DE5-4890-8096-F5D1C0A9A5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6250" y="5657850"/>
            <a:ext cx="2406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8117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a:extLst>
              <a:ext uri="{FF2B5EF4-FFF2-40B4-BE49-F238E27FC236}">
                <a16:creationId xmlns:a16="http://schemas.microsoft.com/office/drawing/2014/main" id="{22B0EA05-70E7-4315-A57C-B63866E3015E}"/>
              </a:ext>
            </a:extLst>
          </p:cNvPr>
          <p:cNvSpPr>
            <a:spLocks noGrp="1" noChangeArrowheads="1"/>
          </p:cNvSpPr>
          <p:nvPr>
            <p:ph type="title"/>
          </p:nvPr>
        </p:nvSpPr>
        <p:spPr>
          <a:xfrm>
            <a:off x="838200" y="365125"/>
            <a:ext cx="10515600" cy="1460500"/>
          </a:xfrm>
        </p:spPr>
        <p:txBody>
          <a:bodyPr/>
          <a:lstStyle/>
          <a:p>
            <a:pPr algn="ctr"/>
            <a:r>
              <a:rPr lang="en-US" altLang="en-US" sz="4000" b="1" dirty="0">
                <a:solidFill>
                  <a:schemeClr val="tx1">
                    <a:lumMod val="65000"/>
                    <a:lumOff val="35000"/>
                  </a:schemeClr>
                </a:solidFill>
                <a:latin typeface="Aller" panose="02000503030000020004" pitchFamily="2" charset="77"/>
              </a:rPr>
              <a:t>MiCREATE presentation </a:t>
            </a:r>
          </a:p>
        </p:txBody>
      </p:sp>
      <p:sp>
        <p:nvSpPr>
          <p:cNvPr id="3074" name="Content Placeholder 2">
            <a:extLst>
              <a:ext uri="{FF2B5EF4-FFF2-40B4-BE49-F238E27FC236}">
                <a16:creationId xmlns:a16="http://schemas.microsoft.com/office/drawing/2014/main" id="{04576E11-9D70-4CB5-9333-059EF950A303}"/>
              </a:ext>
            </a:extLst>
          </p:cNvPr>
          <p:cNvSpPr>
            <a:spLocks noGrp="1" noChangeArrowheads="1"/>
          </p:cNvSpPr>
          <p:nvPr>
            <p:ph idx="1"/>
          </p:nvPr>
        </p:nvSpPr>
        <p:spPr>
          <a:xfrm>
            <a:off x="419099" y="2025650"/>
            <a:ext cx="11220965" cy="4117699"/>
          </a:xfrm>
        </p:spPr>
        <p:txBody>
          <a:bodyPr/>
          <a:lstStyle/>
          <a:p>
            <a:pPr marL="457200" lvl="1" indent="0">
              <a:buNone/>
            </a:pPr>
            <a:endParaRPr lang="en-US" sz="2000" dirty="0">
              <a:solidFill>
                <a:schemeClr val="tx1">
                  <a:lumMod val="75000"/>
                  <a:lumOff val="25000"/>
                </a:schemeClr>
              </a:solidFill>
              <a:latin typeface="Aller" panose="02000503030000020004" pitchFamily="2" charset="-18"/>
              <a:ea typeface="Times New Roman" panose="02020603050405020304" pitchFamily="18" charset="0"/>
            </a:endParaRPr>
          </a:p>
          <a:p>
            <a:pPr lvl="1" algn="ctr"/>
            <a:r>
              <a:rPr lang="en-US" dirty="0">
                <a:solidFill>
                  <a:schemeClr val="tx1">
                    <a:lumMod val="65000"/>
                    <a:lumOff val="35000"/>
                  </a:schemeClr>
                </a:solidFill>
                <a:latin typeface="Aller" panose="02000503030000020004" pitchFamily="2" charset="-18"/>
                <a:ea typeface="Times New Roman" panose="02020603050405020304" pitchFamily="18" charset="0"/>
              </a:rPr>
              <a:t>the </a:t>
            </a:r>
            <a:r>
              <a:rPr lang="en-US" b="1" dirty="0">
                <a:solidFill>
                  <a:schemeClr val="tx1">
                    <a:lumMod val="65000"/>
                    <a:lumOff val="35000"/>
                  </a:schemeClr>
                </a:solidFill>
                <a:latin typeface="Aller" panose="02000503030000020004" pitchFamily="2" charset="-18"/>
                <a:ea typeface="Times New Roman" panose="02020603050405020304" pitchFamily="18" charset="0"/>
              </a:rPr>
              <a:t>concept </a:t>
            </a:r>
            <a:r>
              <a:rPr lang="en-US" dirty="0">
                <a:solidFill>
                  <a:schemeClr val="tx1">
                    <a:lumMod val="65000"/>
                    <a:lumOff val="35000"/>
                  </a:schemeClr>
                </a:solidFill>
                <a:latin typeface="Aller" panose="02000503030000020004" pitchFamily="2" charset="-18"/>
                <a:ea typeface="Times New Roman" panose="02020603050405020304" pitchFamily="18" charset="0"/>
              </a:rPr>
              <a:t>of the MiCREATE project</a:t>
            </a:r>
          </a:p>
          <a:p>
            <a:pPr lvl="1" algn="ctr"/>
            <a:endParaRPr lang="en-US" dirty="0">
              <a:solidFill>
                <a:schemeClr val="tx1">
                  <a:lumMod val="65000"/>
                  <a:lumOff val="35000"/>
                </a:schemeClr>
              </a:solidFill>
              <a:latin typeface="Aller" panose="02000503030000020004" pitchFamily="2" charset="-18"/>
              <a:ea typeface="Times New Roman" panose="02020603050405020304" pitchFamily="18" charset="0"/>
            </a:endParaRPr>
          </a:p>
          <a:p>
            <a:pPr lvl="1" algn="ctr"/>
            <a:r>
              <a:rPr lang="en-US" dirty="0">
                <a:solidFill>
                  <a:schemeClr val="tx1">
                    <a:lumMod val="65000"/>
                    <a:lumOff val="35000"/>
                  </a:schemeClr>
                </a:solidFill>
                <a:latin typeface="Aller" panose="02000503030000020004" pitchFamily="2" charset="-18"/>
                <a:ea typeface="Times New Roman" panose="02020603050405020304" pitchFamily="18" charset="0"/>
              </a:rPr>
              <a:t>the </a:t>
            </a:r>
            <a:r>
              <a:rPr lang="en-US" b="1" dirty="0">
                <a:solidFill>
                  <a:schemeClr val="tx1">
                    <a:lumMod val="65000"/>
                    <a:lumOff val="35000"/>
                  </a:schemeClr>
                </a:solidFill>
                <a:latin typeface="Aller" panose="02000503030000020004" pitchFamily="2" charset="-18"/>
                <a:ea typeface="Times New Roman" panose="02020603050405020304" pitchFamily="18" charset="0"/>
              </a:rPr>
              <a:t>methodology </a:t>
            </a:r>
            <a:r>
              <a:rPr lang="en-US" dirty="0">
                <a:solidFill>
                  <a:schemeClr val="tx1">
                    <a:lumMod val="65000"/>
                    <a:lumOff val="35000"/>
                  </a:schemeClr>
                </a:solidFill>
                <a:latin typeface="Aller" panose="02000503030000020004" pitchFamily="2" charset="-18"/>
                <a:ea typeface="Times New Roman" panose="02020603050405020304" pitchFamily="18" charset="0"/>
              </a:rPr>
              <a:t>used in MiCREATE fieldwork</a:t>
            </a:r>
          </a:p>
          <a:p>
            <a:pPr lvl="1" algn="ctr"/>
            <a:endParaRPr lang="en-US" dirty="0">
              <a:solidFill>
                <a:schemeClr val="tx1">
                  <a:lumMod val="65000"/>
                  <a:lumOff val="35000"/>
                </a:schemeClr>
              </a:solidFill>
              <a:latin typeface="Aller" panose="02000503030000020004" pitchFamily="2" charset="-18"/>
              <a:ea typeface="Times New Roman" panose="02020603050405020304" pitchFamily="18" charset="0"/>
            </a:endParaRPr>
          </a:p>
          <a:p>
            <a:pPr lvl="1" algn="ctr"/>
            <a:r>
              <a:rPr lang="en-US" dirty="0">
                <a:solidFill>
                  <a:schemeClr val="tx1">
                    <a:lumMod val="65000"/>
                    <a:lumOff val="35000"/>
                  </a:schemeClr>
                </a:solidFill>
                <a:latin typeface="Aller" panose="02000503030000020004" pitchFamily="2" charset="-18"/>
                <a:ea typeface="Times New Roman" panose="02020603050405020304" pitchFamily="18" charset="0"/>
              </a:rPr>
              <a:t>Conclusions: what </a:t>
            </a:r>
            <a:r>
              <a:rPr lang="en-US" b="1" dirty="0">
                <a:solidFill>
                  <a:schemeClr val="tx1">
                    <a:lumMod val="65000"/>
                    <a:lumOff val="35000"/>
                  </a:schemeClr>
                </a:solidFill>
                <a:latin typeface="Aller" panose="02000503030000020004" pitchFamily="2" charset="-18"/>
                <a:ea typeface="Times New Roman" panose="02020603050405020304" pitchFamily="18" charset="0"/>
              </a:rPr>
              <a:t>MiCREATE project brings to migrant integration</a:t>
            </a:r>
            <a:endParaRPr lang="en-GB" altLang="en-US" b="1" dirty="0">
              <a:solidFill>
                <a:schemeClr val="tx1">
                  <a:lumMod val="65000"/>
                  <a:lumOff val="35000"/>
                </a:schemeClr>
              </a:solidFill>
              <a:latin typeface="Aller" panose="02000503030000020004" pitchFamily="2" charset="-18"/>
            </a:endParaRPr>
          </a:p>
          <a:p>
            <a:pPr lvl="1"/>
            <a:endParaRPr lang="en-GB" altLang="en-US" dirty="0">
              <a:solidFill>
                <a:schemeClr val="tx1">
                  <a:lumMod val="65000"/>
                  <a:lumOff val="35000"/>
                </a:schemeClr>
              </a:solidFill>
              <a:latin typeface="Aller" panose="02000503030000020004" pitchFamily="2" charset="-18"/>
            </a:endParaRPr>
          </a:p>
        </p:txBody>
      </p:sp>
      <p:pic>
        <p:nvPicPr>
          <p:cNvPr id="3075" name="Picture 6">
            <a:extLst>
              <a:ext uri="{FF2B5EF4-FFF2-40B4-BE49-F238E27FC236}">
                <a16:creationId xmlns:a16="http://schemas.microsoft.com/office/drawing/2014/main" id="{DC329396-BE3C-4D1E-AE03-7CA0959183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2488"/>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a:extLst>
              <a:ext uri="{FF2B5EF4-FFF2-40B4-BE49-F238E27FC236}">
                <a16:creationId xmlns:a16="http://schemas.microsoft.com/office/drawing/2014/main" id="{402FB423-3411-4A1B-B539-F65780DBB3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3800" y="914400"/>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8">
            <a:extLst>
              <a:ext uri="{FF2B5EF4-FFF2-40B4-BE49-F238E27FC236}">
                <a16:creationId xmlns:a16="http://schemas.microsoft.com/office/drawing/2014/main" id="{4F0AF9A2-8DE5-4890-8096-F5D1C0A9A5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6250" y="5657850"/>
            <a:ext cx="2406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313701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a:extLst>
              <a:ext uri="{FF2B5EF4-FFF2-40B4-BE49-F238E27FC236}">
                <a16:creationId xmlns:a16="http://schemas.microsoft.com/office/drawing/2014/main" id="{22B0EA05-70E7-4315-A57C-B63866E3015E}"/>
              </a:ext>
            </a:extLst>
          </p:cNvPr>
          <p:cNvSpPr>
            <a:spLocks noGrp="1" noChangeArrowheads="1"/>
          </p:cNvSpPr>
          <p:nvPr>
            <p:ph type="title"/>
          </p:nvPr>
        </p:nvSpPr>
        <p:spPr>
          <a:xfrm>
            <a:off x="419099" y="365125"/>
            <a:ext cx="11220965" cy="1460500"/>
          </a:xfrm>
        </p:spPr>
        <p:txBody>
          <a:bodyPr/>
          <a:lstStyle/>
          <a:p>
            <a:pPr algn="ctr"/>
            <a:r>
              <a:rPr lang="en-GB" sz="3800" b="1" dirty="0">
                <a:solidFill>
                  <a:schemeClr val="tx1">
                    <a:lumMod val="65000"/>
                    <a:lumOff val="35000"/>
                  </a:schemeClr>
                </a:solidFill>
                <a:latin typeface="Aller" panose="02000503030000020004" pitchFamily="2" charset="77"/>
              </a:rPr>
              <a:t>Theoretical Framework of Migrant Integration</a:t>
            </a:r>
          </a:p>
        </p:txBody>
      </p:sp>
      <p:sp>
        <p:nvSpPr>
          <p:cNvPr id="3074" name="Content Placeholder 2">
            <a:extLst>
              <a:ext uri="{FF2B5EF4-FFF2-40B4-BE49-F238E27FC236}">
                <a16:creationId xmlns:a16="http://schemas.microsoft.com/office/drawing/2014/main" id="{04576E11-9D70-4CB5-9333-059EF950A303}"/>
              </a:ext>
            </a:extLst>
          </p:cNvPr>
          <p:cNvSpPr>
            <a:spLocks noGrp="1" noChangeArrowheads="1"/>
          </p:cNvSpPr>
          <p:nvPr>
            <p:ph idx="1"/>
          </p:nvPr>
        </p:nvSpPr>
        <p:spPr>
          <a:xfrm>
            <a:off x="838200" y="1825625"/>
            <a:ext cx="10515600" cy="4317724"/>
          </a:xfrm>
        </p:spPr>
        <p:txBody>
          <a:bodyPr/>
          <a:lstStyle/>
          <a:p>
            <a:pPr marL="0" indent="0">
              <a:buNone/>
            </a:pPr>
            <a:endParaRPr lang="en-SI" sz="2400" dirty="0">
              <a:solidFill>
                <a:schemeClr val="tx1">
                  <a:lumMod val="65000"/>
                  <a:lumOff val="35000"/>
                </a:schemeClr>
              </a:solidFill>
            </a:endParaRPr>
          </a:p>
          <a:p>
            <a:pPr lvl="0"/>
            <a:r>
              <a:rPr lang="en-US" sz="2000" dirty="0">
                <a:solidFill>
                  <a:schemeClr val="tx1">
                    <a:lumMod val="65000"/>
                    <a:lumOff val="35000"/>
                  </a:schemeClr>
                </a:solidFill>
                <a:latin typeface="Aller" panose="02000503030000020004" pitchFamily="2" charset="77"/>
              </a:rPr>
              <a:t>by characteristics of their country of origin, (“the origin effect”), which differ in terms of cultural values, political systems, religious traditions, education etc. </a:t>
            </a:r>
          </a:p>
          <a:p>
            <a:pPr lvl="0"/>
            <a:endParaRPr lang="en-SI" sz="2000" dirty="0">
              <a:solidFill>
                <a:schemeClr val="tx1">
                  <a:lumMod val="65000"/>
                  <a:lumOff val="35000"/>
                </a:schemeClr>
              </a:solidFill>
              <a:latin typeface="Aller" panose="02000503030000020004" pitchFamily="2" charset="77"/>
            </a:endParaRPr>
          </a:p>
          <a:p>
            <a:pPr lvl="0"/>
            <a:r>
              <a:rPr lang="en-US" sz="2000" dirty="0">
                <a:solidFill>
                  <a:schemeClr val="tx1">
                    <a:lumMod val="65000"/>
                    <a:lumOff val="35000"/>
                  </a:schemeClr>
                </a:solidFill>
                <a:latin typeface="Aller" panose="02000503030000020004" pitchFamily="2" charset="77"/>
              </a:rPr>
              <a:t>by the characteristics of the receiving countries (“destination country effect”), which differ in their migration policies as well and in the level of migrant acceptance. </a:t>
            </a:r>
            <a:endParaRPr lang="en-SI" sz="2000" dirty="0">
              <a:solidFill>
                <a:schemeClr val="tx1">
                  <a:lumMod val="65000"/>
                  <a:lumOff val="35000"/>
                </a:schemeClr>
              </a:solidFill>
              <a:latin typeface="Aller" panose="02000503030000020004" pitchFamily="2" charset="77"/>
            </a:endParaRPr>
          </a:p>
          <a:p>
            <a:endParaRPr lang="en-SI" sz="2000" dirty="0">
              <a:solidFill>
                <a:schemeClr val="tx1">
                  <a:lumMod val="65000"/>
                  <a:lumOff val="35000"/>
                </a:schemeClr>
              </a:solidFill>
              <a:latin typeface="Aller" panose="02000503030000020004" pitchFamily="2" charset="77"/>
            </a:endParaRPr>
          </a:p>
          <a:p>
            <a:pPr lvl="0"/>
            <a:r>
              <a:rPr lang="en-US" sz="2000" dirty="0">
                <a:solidFill>
                  <a:schemeClr val="tx1">
                    <a:lumMod val="65000"/>
                    <a:lumOff val="35000"/>
                  </a:schemeClr>
                </a:solidFill>
                <a:latin typeface="Aller" panose="02000503030000020004" pitchFamily="2" charset="77"/>
              </a:rPr>
              <a:t>by the characteristics of migrant groups (“community effect”), which differ in terms of size, cultural values and proximity, out-group relations etc. </a:t>
            </a:r>
          </a:p>
          <a:p>
            <a:pPr lvl="0"/>
            <a:endParaRPr lang="en-US" sz="2200" dirty="0">
              <a:solidFill>
                <a:schemeClr val="tx1">
                  <a:lumMod val="75000"/>
                  <a:lumOff val="25000"/>
                </a:schemeClr>
              </a:solidFill>
              <a:latin typeface="Aller" panose="02000503030000020004" pitchFamily="2" charset="77"/>
            </a:endParaRPr>
          </a:p>
          <a:p>
            <a:pPr lvl="0"/>
            <a:endParaRPr lang="en-SI" sz="2200" dirty="0">
              <a:solidFill>
                <a:schemeClr val="tx1">
                  <a:lumMod val="75000"/>
                  <a:lumOff val="25000"/>
                </a:schemeClr>
              </a:solidFill>
              <a:latin typeface="Aller" panose="02000503030000020004" pitchFamily="2" charset="77"/>
            </a:endParaRPr>
          </a:p>
          <a:p>
            <a:pPr marL="457200" lvl="1" indent="0">
              <a:buNone/>
            </a:pPr>
            <a:endParaRPr lang="en-US" sz="2000" dirty="0">
              <a:solidFill>
                <a:schemeClr val="tx1">
                  <a:lumMod val="75000"/>
                  <a:lumOff val="25000"/>
                </a:schemeClr>
              </a:solidFill>
              <a:latin typeface="Aller" panose="02000503030000020004" pitchFamily="2" charset="-18"/>
              <a:ea typeface="Times New Roman" panose="02020603050405020304" pitchFamily="18" charset="0"/>
            </a:endParaRPr>
          </a:p>
        </p:txBody>
      </p:sp>
      <p:pic>
        <p:nvPicPr>
          <p:cNvPr id="3075" name="Picture 6">
            <a:extLst>
              <a:ext uri="{FF2B5EF4-FFF2-40B4-BE49-F238E27FC236}">
                <a16:creationId xmlns:a16="http://schemas.microsoft.com/office/drawing/2014/main" id="{DC329396-BE3C-4D1E-AE03-7CA0959183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2488"/>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a:extLst>
              <a:ext uri="{FF2B5EF4-FFF2-40B4-BE49-F238E27FC236}">
                <a16:creationId xmlns:a16="http://schemas.microsoft.com/office/drawing/2014/main" id="{402FB423-3411-4A1B-B539-F65780DBB3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3800" y="914400"/>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8">
            <a:extLst>
              <a:ext uri="{FF2B5EF4-FFF2-40B4-BE49-F238E27FC236}">
                <a16:creationId xmlns:a16="http://schemas.microsoft.com/office/drawing/2014/main" id="{4F0AF9A2-8DE5-4890-8096-F5D1C0A9A5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6250" y="5657850"/>
            <a:ext cx="2406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4664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a:extLst>
              <a:ext uri="{FF2B5EF4-FFF2-40B4-BE49-F238E27FC236}">
                <a16:creationId xmlns:a16="http://schemas.microsoft.com/office/drawing/2014/main" id="{22B0EA05-70E7-4315-A57C-B63866E3015E}"/>
              </a:ext>
            </a:extLst>
          </p:cNvPr>
          <p:cNvSpPr>
            <a:spLocks noGrp="1" noChangeArrowheads="1"/>
          </p:cNvSpPr>
          <p:nvPr>
            <p:ph type="title"/>
          </p:nvPr>
        </p:nvSpPr>
        <p:spPr>
          <a:xfrm>
            <a:off x="838200" y="365125"/>
            <a:ext cx="10515600" cy="1460500"/>
          </a:xfrm>
        </p:spPr>
        <p:txBody>
          <a:bodyPr/>
          <a:lstStyle/>
          <a:p>
            <a:pPr algn="ctr"/>
            <a:r>
              <a:rPr lang="en-GB" sz="4000" b="1" dirty="0">
                <a:solidFill>
                  <a:schemeClr val="tx1">
                    <a:lumMod val="65000"/>
                    <a:lumOff val="35000"/>
                  </a:schemeClr>
                </a:solidFill>
                <a:latin typeface="Aller" panose="02000503030000020004" pitchFamily="2" charset="77"/>
              </a:rPr>
              <a:t>MiCREATE background context</a:t>
            </a:r>
            <a:endParaRPr lang="en-US" altLang="en-US" sz="4000" b="1" dirty="0">
              <a:solidFill>
                <a:schemeClr val="tx1">
                  <a:lumMod val="65000"/>
                  <a:lumOff val="35000"/>
                </a:schemeClr>
              </a:solidFill>
              <a:latin typeface="Aller" panose="02000503030000020004" pitchFamily="2" charset="77"/>
            </a:endParaRPr>
          </a:p>
        </p:txBody>
      </p:sp>
      <p:sp>
        <p:nvSpPr>
          <p:cNvPr id="3074" name="Content Placeholder 2">
            <a:extLst>
              <a:ext uri="{FF2B5EF4-FFF2-40B4-BE49-F238E27FC236}">
                <a16:creationId xmlns:a16="http://schemas.microsoft.com/office/drawing/2014/main" id="{04576E11-9D70-4CB5-9333-059EF950A303}"/>
              </a:ext>
            </a:extLst>
          </p:cNvPr>
          <p:cNvSpPr>
            <a:spLocks noGrp="1" noChangeArrowheads="1"/>
          </p:cNvSpPr>
          <p:nvPr>
            <p:ph idx="1"/>
          </p:nvPr>
        </p:nvSpPr>
        <p:spPr>
          <a:xfrm>
            <a:off x="980662" y="1631091"/>
            <a:ext cx="10204174" cy="4512257"/>
          </a:xfrm>
        </p:spPr>
        <p:txBody>
          <a:bodyPr/>
          <a:lstStyle/>
          <a:p>
            <a:pPr marL="457200" lvl="1" indent="0">
              <a:buNone/>
            </a:pPr>
            <a:endParaRPr lang="en-US" sz="2000" dirty="0">
              <a:solidFill>
                <a:schemeClr val="tx1">
                  <a:lumMod val="75000"/>
                  <a:lumOff val="25000"/>
                </a:schemeClr>
              </a:solidFill>
              <a:latin typeface="Aller" panose="02000503030000020004" pitchFamily="2" charset="-18"/>
              <a:ea typeface="Times New Roman" panose="02020603050405020304" pitchFamily="18" charset="0"/>
            </a:endParaRPr>
          </a:p>
          <a:p>
            <a:r>
              <a:rPr lang="en-US" sz="2000" dirty="0">
                <a:solidFill>
                  <a:schemeClr val="tx1">
                    <a:lumMod val="65000"/>
                    <a:lumOff val="35000"/>
                  </a:schemeClr>
                </a:solidFill>
                <a:latin typeface="Aller" panose="02000503030000020004" pitchFamily="2" charset="77"/>
              </a:rPr>
              <a:t>Recognition of complexity of the migrant movements</a:t>
            </a:r>
            <a:r>
              <a:rPr lang="en-SI" sz="2000" dirty="0">
                <a:solidFill>
                  <a:schemeClr val="tx1">
                    <a:lumMod val="65000"/>
                    <a:lumOff val="35000"/>
                  </a:schemeClr>
                </a:solidFill>
                <a:latin typeface="Aller" panose="02000503030000020004" pitchFamily="2" charset="77"/>
              </a:rPr>
              <a:t> and </a:t>
            </a:r>
            <a:r>
              <a:rPr lang="en-US" sz="2000" dirty="0">
                <a:solidFill>
                  <a:schemeClr val="tx1">
                    <a:lumMod val="65000"/>
                    <a:lumOff val="35000"/>
                  </a:schemeClr>
                </a:solidFill>
                <a:latin typeface="Aller" panose="02000503030000020004" pitchFamily="2" charset="77"/>
              </a:rPr>
              <a:t>diversity of migrants’ needs</a:t>
            </a:r>
          </a:p>
          <a:p>
            <a:endParaRPr lang="en-US" sz="2000" dirty="0">
              <a:solidFill>
                <a:schemeClr val="tx1">
                  <a:lumMod val="65000"/>
                  <a:lumOff val="35000"/>
                </a:schemeClr>
              </a:solidFill>
              <a:latin typeface="Aller" panose="02000503030000020004" pitchFamily="2" charset="77"/>
            </a:endParaRPr>
          </a:p>
          <a:p>
            <a:r>
              <a:rPr lang="en-US" sz="2000" dirty="0">
                <a:solidFill>
                  <a:schemeClr val="tx1">
                    <a:lumMod val="65000"/>
                    <a:lumOff val="35000"/>
                  </a:schemeClr>
                </a:solidFill>
                <a:latin typeface="Aller" panose="02000503030000020004" pitchFamily="2" charset="77"/>
              </a:rPr>
              <a:t>Recognition that </a:t>
            </a:r>
            <a:r>
              <a:rPr lang="en-GB" sz="2000" dirty="0">
                <a:solidFill>
                  <a:schemeClr val="tx1">
                    <a:lumMod val="65000"/>
                    <a:lumOff val="35000"/>
                  </a:schemeClr>
                </a:solidFill>
                <a:latin typeface="Aller" panose="02000503030000020004" pitchFamily="2" charset="77"/>
              </a:rPr>
              <a:t>migrant children are often perceived as passive subjects who need help, support and guidance.</a:t>
            </a:r>
          </a:p>
          <a:p>
            <a:endParaRPr lang="en-GB" sz="2000" dirty="0">
              <a:solidFill>
                <a:schemeClr val="tx1">
                  <a:lumMod val="65000"/>
                  <a:lumOff val="35000"/>
                </a:schemeClr>
              </a:solidFill>
              <a:latin typeface="Aller" panose="02000503030000020004" pitchFamily="2" charset="77"/>
            </a:endParaRPr>
          </a:p>
          <a:p>
            <a:r>
              <a:rPr lang="en-US" sz="2000" dirty="0">
                <a:solidFill>
                  <a:schemeClr val="tx1">
                    <a:lumMod val="65000"/>
                    <a:lumOff val="35000"/>
                  </a:schemeClr>
                </a:solidFill>
                <a:latin typeface="Aller" panose="02000503030000020004" pitchFamily="2" charset="77"/>
              </a:rPr>
              <a:t>Recognition that migrant children are </a:t>
            </a:r>
            <a:r>
              <a:rPr lang="en-GB" sz="2000" dirty="0">
                <a:solidFill>
                  <a:schemeClr val="tx1">
                    <a:lumMod val="65000"/>
                    <a:lumOff val="35000"/>
                  </a:schemeClr>
                </a:solidFill>
                <a:latin typeface="Aller" panose="02000503030000020004" pitchFamily="2" charset="77"/>
              </a:rPr>
              <a:t>not included in the processes of migrant integration policymaking as political subjects</a:t>
            </a:r>
            <a:endParaRPr lang="en-SI" sz="2000" dirty="0">
              <a:solidFill>
                <a:schemeClr val="tx1">
                  <a:lumMod val="65000"/>
                  <a:lumOff val="35000"/>
                </a:schemeClr>
              </a:solidFill>
              <a:latin typeface="Aller" panose="02000503030000020004" pitchFamily="2" charset="77"/>
            </a:endParaRPr>
          </a:p>
          <a:p>
            <a:pPr marL="0" indent="0">
              <a:buNone/>
            </a:pPr>
            <a:r>
              <a:rPr lang="en-US" sz="2000" dirty="0">
                <a:solidFill>
                  <a:schemeClr val="tx1">
                    <a:lumMod val="65000"/>
                    <a:lumOff val="35000"/>
                  </a:schemeClr>
                </a:solidFill>
                <a:latin typeface="Aller" panose="02000503030000020004" pitchFamily="2" charset="77"/>
              </a:rPr>
              <a:t> </a:t>
            </a:r>
            <a:endParaRPr lang="en-SI" sz="2000" dirty="0">
              <a:solidFill>
                <a:schemeClr val="tx1">
                  <a:lumMod val="65000"/>
                  <a:lumOff val="35000"/>
                </a:schemeClr>
              </a:solidFill>
              <a:latin typeface="Aller" panose="02000503030000020004" pitchFamily="2" charset="77"/>
            </a:endParaRPr>
          </a:p>
          <a:p>
            <a:r>
              <a:rPr lang="en-US" sz="2000" dirty="0">
                <a:solidFill>
                  <a:schemeClr val="tx1">
                    <a:lumMod val="65000"/>
                    <a:lumOff val="35000"/>
                  </a:schemeClr>
                </a:solidFill>
                <a:latin typeface="Aller" panose="02000503030000020004" pitchFamily="2" charset="77"/>
              </a:rPr>
              <a:t>Recognition of the need to rethink integration policies</a:t>
            </a:r>
            <a:endParaRPr lang="en-SI" sz="2000" dirty="0">
              <a:solidFill>
                <a:schemeClr val="tx1">
                  <a:lumMod val="65000"/>
                  <a:lumOff val="35000"/>
                </a:schemeClr>
              </a:solidFill>
              <a:latin typeface="Aller" panose="02000503030000020004" pitchFamily="2" charset="77"/>
            </a:endParaRPr>
          </a:p>
        </p:txBody>
      </p:sp>
      <p:pic>
        <p:nvPicPr>
          <p:cNvPr id="3075" name="Picture 6">
            <a:extLst>
              <a:ext uri="{FF2B5EF4-FFF2-40B4-BE49-F238E27FC236}">
                <a16:creationId xmlns:a16="http://schemas.microsoft.com/office/drawing/2014/main" id="{DC329396-BE3C-4D1E-AE03-7CA0959183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52488"/>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a:extLst>
              <a:ext uri="{FF2B5EF4-FFF2-40B4-BE49-F238E27FC236}">
                <a16:creationId xmlns:a16="http://schemas.microsoft.com/office/drawing/2014/main" id="{402FB423-3411-4A1B-B539-F65780DBB38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53800" y="914400"/>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8">
            <a:extLst>
              <a:ext uri="{FF2B5EF4-FFF2-40B4-BE49-F238E27FC236}">
                <a16:creationId xmlns:a16="http://schemas.microsoft.com/office/drawing/2014/main" id="{4F0AF9A2-8DE5-4890-8096-F5D1C0A9A57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66250" y="5657850"/>
            <a:ext cx="2406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2279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a:extLst>
              <a:ext uri="{FF2B5EF4-FFF2-40B4-BE49-F238E27FC236}">
                <a16:creationId xmlns:a16="http://schemas.microsoft.com/office/drawing/2014/main" id="{22B0EA05-70E7-4315-A57C-B63866E3015E}"/>
              </a:ext>
            </a:extLst>
          </p:cNvPr>
          <p:cNvSpPr>
            <a:spLocks noGrp="1" noChangeArrowheads="1"/>
          </p:cNvSpPr>
          <p:nvPr>
            <p:ph type="title"/>
          </p:nvPr>
        </p:nvSpPr>
        <p:spPr>
          <a:xfrm>
            <a:off x="838200" y="365125"/>
            <a:ext cx="10515600" cy="1460500"/>
          </a:xfrm>
        </p:spPr>
        <p:txBody>
          <a:bodyPr/>
          <a:lstStyle/>
          <a:p>
            <a:pPr algn="ctr"/>
            <a:r>
              <a:rPr lang="en-GB" sz="4000" b="1" dirty="0">
                <a:solidFill>
                  <a:schemeClr val="tx1">
                    <a:lumMod val="65000"/>
                    <a:lumOff val="35000"/>
                  </a:schemeClr>
                </a:solidFill>
                <a:latin typeface="Aller" panose="02000503030000020004" pitchFamily="2" charset="77"/>
              </a:rPr>
              <a:t>MiCREATE main objective(s)</a:t>
            </a:r>
            <a:endParaRPr lang="en-US" altLang="en-US" sz="4000" b="1" dirty="0">
              <a:solidFill>
                <a:schemeClr val="tx1">
                  <a:lumMod val="65000"/>
                  <a:lumOff val="35000"/>
                </a:schemeClr>
              </a:solidFill>
              <a:latin typeface="Aller" panose="02000503030000020004" pitchFamily="2" charset="77"/>
            </a:endParaRPr>
          </a:p>
        </p:txBody>
      </p:sp>
      <p:sp>
        <p:nvSpPr>
          <p:cNvPr id="3074" name="Content Placeholder 2">
            <a:extLst>
              <a:ext uri="{FF2B5EF4-FFF2-40B4-BE49-F238E27FC236}">
                <a16:creationId xmlns:a16="http://schemas.microsoft.com/office/drawing/2014/main" id="{04576E11-9D70-4CB5-9333-059EF950A303}"/>
              </a:ext>
            </a:extLst>
          </p:cNvPr>
          <p:cNvSpPr>
            <a:spLocks noGrp="1" noChangeArrowheads="1"/>
          </p:cNvSpPr>
          <p:nvPr>
            <p:ph idx="1"/>
          </p:nvPr>
        </p:nvSpPr>
        <p:spPr>
          <a:xfrm>
            <a:off x="838200" y="1414463"/>
            <a:ext cx="10515600" cy="4728885"/>
          </a:xfrm>
        </p:spPr>
        <p:txBody>
          <a:bodyPr/>
          <a:lstStyle/>
          <a:p>
            <a:pPr marL="457200" lvl="1" indent="0">
              <a:buNone/>
            </a:pPr>
            <a:endParaRPr lang="en-US" sz="2000" dirty="0">
              <a:solidFill>
                <a:schemeClr val="tx1">
                  <a:lumMod val="75000"/>
                  <a:lumOff val="25000"/>
                </a:schemeClr>
              </a:solidFill>
              <a:latin typeface="Aller" panose="02000503030000020004" pitchFamily="2" charset="-18"/>
              <a:ea typeface="Times New Roman" panose="02020603050405020304" pitchFamily="18" charset="0"/>
            </a:endParaRPr>
          </a:p>
          <a:p>
            <a:pPr marL="0" indent="0" algn="ctr">
              <a:buNone/>
            </a:pPr>
            <a:r>
              <a:rPr lang="en-US" sz="2400" b="1" dirty="0">
                <a:solidFill>
                  <a:schemeClr val="tx1">
                    <a:lumMod val="75000"/>
                    <a:lumOff val="25000"/>
                  </a:schemeClr>
                </a:solidFill>
                <a:latin typeface="Aller" panose="02000503030000020004" pitchFamily="2" charset="77"/>
              </a:rPr>
              <a:t> </a:t>
            </a:r>
            <a:r>
              <a:rPr lang="en-US" sz="2400" b="1" dirty="0">
                <a:solidFill>
                  <a:schemeClr val="tx1">
                    <a:lumMod val="65000"/>
                    <a:lumOff val="35000"/>
                  </a:schemeClr>
                </a:solidFill>
                <a:latin typeface="Aller" panose="02000503030000020004" pitchFamily="2" charset="77"/>
              </a:rPr>
              <a:t>to stimulate social integration of diverse groups of migrant children in European countries by adopting a child-</a:t>
            </a:r>
            <a:r>
              <a:rPr lang="en-US" sz="2400" b="1" dirty="0" err="1">
                <a:solidFill>
                  <a:schemeClr val="tx1">
                    <a:lumMod val="65000"/>
                    <a:lumOff val="35000"/>
                  </a:schemeClr>
                </a:solidFill>
                <a:latin typeface="Aller" panose="02000503030000020004" pitchFamily="2" charset="77"/>
              </a:rPr>
              <a:t>centred</a:t>
            </a:r>
            <a:r>
              <a:rPr lang="en-US" sz="2400" b="1" dirty="0">
                <a:solidFill>
                  <a:schemeClr val="tx1">
                    <a:lumMod val="65000"/>
                    <a:lumOff val="35000"/>
                  </a:schemeClr>
                </a:solidFill>
                <a:latin typeface="Aller" panose="02000503030000020004" pitchFamily="2" charset="77"/>
              </a:rPr>
              <a:t> approach to migrant integration at the educational and policy level. </a:t>
            </a:r>
          </a:p>
          <a:p>
            <a:endParaRPr lang="en-US" sz="2000" dirty="0">
              <a:solidFill>
                <a:schemeClr val="tx1">
                  <a:lumMod val="65000"/>
                  <a:lumOff val="35000"/>
                </a:schemeClr>
              </a:solidFill>
              <a:latin typeface="Aller" panose="02000503030000020004" pitchFamily="2" charset="77"/>
            </a:endParaRPr>
          </a:p>
          <a:p>
            <a:r>
              <a:rPr lang="en-US" sz="2000" dirty="0">
                <a:solidFill>
                  <a:schemeClr val="tx1">
                    <a:lumMod val="65000"/>
                    <a:lumOff val="35000"/>
                  </a:schemeClr>
                </a:solidFill>
                <a:latin typeface="Aller" panose="02000503030000020004" pitchFamily="2" charset="77"/>
              </a:rPr>
              <a:t>MiCREATE goes beyond the classical research question ‘what integration is and what it depends on’</a:t>
            </a:r>
          </a:p>
          <a:p>
            <a:r>
              <a:rPr lang="en-US" sz="2000" dirty="0">
                <a:solidFill>
                  <a:schemeClr val="tx1">
                    <a:lumMod val="65000"/>
                    <a:lumOff val="35000"/>
                  </a:schemeClr>
                </a:solidFill>
                <a:latin typeface="Aller" panose="02000503030000020004" pitchFamily="2" charset="77"/>
              </a:rPr>
              <a:t>It examines the processes of integration, which are dynamics of interpersonal relations and institutional policies.</a:t>
            </a:r>
          </a:p>
          <a:p>
            <a:r>
              <a:rPr lang="en-US" sz="2000" dirty="0">
                <a:solidFill>
                  <a:schemeClr val="tx1">
                    <a:lumMod val="65000"/>
                    <a:lumOff val="35000"/>
                  </a:schemeClr>
                </a:solidFill>
                <a:latin typeface="Aller" panose="02000503030000020004" pitchFamily="2" charset="77"/>
                <a:ea typeface="Times New Roman" panose="02020603050405020304" pitchFamily="18" charset="0"/>
              </a:rPr>
              <a:t>To </a:t>
            </a:r>
            <a:r>
              <a:rPr lang="en-GB" sz="2000" dirty="0">
                <a:solidFill>
                  <a:schemeClr val="tx1">
                    <a:lumMod val="65000"/>
                    <a:lumOff val="35000"/>
                  </a:schemeClr>
                </a:solidFill>
                <a:latin typeface="Aller" panose="02000503030000020004" pitchFamily="2" charset="-18"/>
                <a:ea typeface="Times New Roman" panose="02020603050405020304" pitchFamily="18" charset="0"/>
              </a:rPr>
              <a:t>identify the needs and well-being of migrant children as they themselves see and perceive them</a:t>
            </a:r>
          </a:p>
          <a:p>
            <a:r>
              <a:rPr lang="en-GB" sz="2000" dirty="0">
                <a:solidFill>
                  <a:schemeClr val="tx1">
                    <a:lumMod val="65000"/>
                    <a:lumOff val="35000"/>
                  </a:schemeClr>
                </a:solidFill>
                <a:latin typeface="Aller" panose="02000503030000020004" pitchFamily="2" charset="-18"/>
                <a:ea typeface="Times New Roman" panose="02020603050405020304" pitchFamily="18" charset="0"/>
              </a:rPr>
              <a:t>to translate the findings into policies for education professionals, practitioners and policy makers</a:t>
            </a:r>
          </a:p>
          <a:p>
            <a:pPr marL="0" indent="0">
              <a:buNone/>
            </a:pPr>
            <a:endParaRPr lang="en-US" sz="2000" dirty="0">
              <a:solidFill>
                <a:schemeClr val="tx1">
                  <a:lumMod val="75000"/>
                  <a:lumOff val="25000"/>
                </a:schemeClr>
              </a:solidFill>
              <a:latin typeface="Aller" panose="02000503030000020004" pitchFamily="2" charset="77"/>
            </a:endParaRPr>
          </a:p>
        </p:txBody>
      </p:sp>
      <p:pic>
        <p:nvPicPr>
          <p:cNvPr id="3075" name="Picture 6">
            <a:extLst>
              <a:ext uri="{FF2B5EF4-FFF2-40B4-BE49-F238E27FC236}">
                <a16:creationId xmlns:a16="http://schemas.microsoft.com/office/drawing/2014/main" id="{DC329396-BE3C-4D1E-AE03-7CA0959183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2488"/>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a:extLst>
              <a:ext uri="{FF2B5EF4-FFF2-40B4-BE49-F238E27FC236}">
                <a16:creationId xmlns:a16="http://schemas.microsoft.com/office/drawing/2014/main" id="{402FB423-3411-4A1B-B539-F65780DBB3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3800" y="914400"/>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8">
            <a:extLst>
              <a:ext uri="{FF2B5EF4-FFF2-40B4-BE49-F238E27FC236}">
                <a16:creationId xmlns:a16="http://schemas.microsoft.com/office/drawing/2014/main" id="{4F0AF9A2-8DE5-4890-8096-F5D1C0A9A5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6250" y="5657850"/>
            <a:ext cx="2406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34006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a:extLst>
              <a:ext uri="{FF2B5EF4-FFF2-40B4-BE49-F238E27FC236}">
                <a16:creationId xmlns:a16="http://schemas.microsoft.com/office/drawing/2014/main" id="{22B0EA05-70E7-4315-A57C-B63866E3015E}"/>
              </a:ext>
            </a:extLst>
          </p:cNvPr>
          <p:cNvSpPr>
            <a:spLocks noGrp="1" noChangeArrowheads="1"/>
          </p:cNvSpPr>
          <p:nvPr>
            <p:ph type="title"/>
          </p:nvPr>
        </p:nvSpPr>
        <p:spPr>
          <a:xfrm>
            <a:off x="838200" y="819427"/>
            <a:ext cx="10515600" cy="699811"/>
          </a:xfrm>
        </p:spPr>
        <p:txBody>
          <a:bodyPr/>
          <a:lstStyle/>
          <a:p>
            <a:pPr algn="ctr"/>
            <a:r>
              <a:rPr lang="sl-SI" sz="3600" b="1" kern="0" dirty="0">
                <a:solidFill>
                  <a:schemeClr val="tx1">
                    <a:lumMod val="65000"/>
                    <a:lumOff val="35000"/>
                  </a:schemeClr>
                </a:solidFill>
                <a:latin typeface="Aller" panose="02000503030000020004" pitchFamily="2" charset="-18"/>
                <a:ea typeface="Times New Roman" panose="02020603050405020304" pitchFamily="18" charset="0"/>
                <a:cs typeface="Times New Roman" panose="02020603050405020304" pitchFamily="18" charset="0"/>
              </a:rPr>
              <a:t>What is child-centred approach?</a:t>
            </a:r>
            <a:endParaRPr lang="en-US" altLang="en-US" sz="3600" b="1" dirty="0">
              <a:solidFill>
                <a:schemeClr val="tx1">
                  <a:lumMod val="65000"/>
                  <a:lumOff val="35000"/>
                </a:schemeClr>
              </a:solidFill>
              <a:latin typeface="Aller" panose="02000503030000020004" pitchFamily="2" charset="-18"/>
            </a:endParaRPr>
          </a:p>
        </p:txBody>
      </p:sp>
      <p:sp>
        <p:nvSpPr>
          <p:cNvPr id="3074" name="Content Placeholder 2">
            <a:extLst>
              <a:ext uri="{FF2B5EF4-FFF2-40B4-BE49-F238E27FC236}">
                <a16:creationId xmlns:a16="http://schemas.microsoft.com/office/drawing/2014/main" id="{04576E11-9D70-4CB5-9333-059EF950A303}"/>
              </a:ext>
            </a:extLst>
          </p:cNvPr>
          <p:cNvSpPr>
            <a:spLocks noGrp="1" noChangeArrowheads="1"/>
          </p:cNvSpPr>
          <p:nvPr>
            <p:ph idx="1"/>
          </p:nvPr>
        </p:nvSpPr>
        <p:spPr>
          <a:xfrm>
            <a:off x="997998" y="1750423"/>
            <a:ext cx="10515600" cy="4193177"/>
          </a:xfrm>
        </p:spPr>
        <p:txBody>
          <a:bodyPr/>
          <a:lstStyle/>
          <a:p>
            <a:pPr marL="0" lvl="1" indent="0">
              <a:buNone/>
            </a:pPr>
            <a:endParaRPr lang="en-US" sz="2000" dirty="0">
              <a:solidFill>
                <a:schemeClr val="tx1">
                  <a:lumMod val="65000"/>
                  <a:lumOff val="35000"/>
                </a:schemeClr>
              </a:solidFill>
              <a:latin typeface="Aller" panose="02000503030000020004" pitchFamily="2" charset="77"/>
            </a:endParaRPr>
          </a:p>
          <a:p>
            <a:pPr marL="361950" lvl="1" indent="-361950"/>
            <a:r>
              <a:rPr lang="en-US" sz="2000" dirty="0">
                <a:solidFill>
                  <a:schemeClr val="tx1">
                    <a:lumMod val="65000"/>
                    <a:lumOff val="35000"/>
                  </a:schemeClr>
                </a:solidFill>
                <a:latin typeface="Aller" panose="02000503030000020004" pitchFamily="2" charset="77"/>
              </a:rPr>
              <a:t>Sees children as current citizens, competent and active agents in shaping their lives</a:t>
            </a:r>
          </a:p>
          <a:p>
            <a:pPr marL="0" lvl="1" indent="0">
              <a:buNone/>
            </a:pPr>
            <a:r>
              <a:rPr lang="en-US" sz="2000" dirty="0">
                <a:solidFill>
                  <a:schemeClr val="tx1">
                    <a:lumMod val="65000"/>
                    <a:lumOff val="35000"/>
                  </a:schemeClr>
                </a:solidFill>
                <a:latin typeface="Aller" panose="02000503030000020004" pitchFamily="2" charset="77"/>
              </a:rPr>
              <a:t> </a:t>
            </a:r>
          </a:p>
          <a:p>
            <a:pPr marL="361950" lvl="1" indent="-361950"/>
            <a:r>
              <a:rPr lang="en-US" sz="2000" dirty="0">
                <a:solidFill>
                  <a:schemeClr val="tx1">
                    <a:lumMod val="65000"/>
                    <a:lumOff val="35000"/>
                  </a:schemeClr>
                </a:solidFill>
                <a:latin typeface="Aller" panose="02000503030000020004" pitchFamily="2" charset="77"/>
              </a:rPr>
              <a:t>Views children as social group with specific characteristics, needs and interest through the lens of their current 'being' rather than their "becoming" </a:t>
            </a:r>
          </a:p>
          <a:p>
            <a:pPr marL="361950" lvl="1" indent="-361950"/>
            <a:endParaRPr lang="en-US" sz="2000" dirty="0">
              <a:solidFill>
                <a:schemeClr val="tx1">
                  <a:lumMod val="65000"/>
                  <a:lumOff val="35000"/>
                </a:schemeClr>
              </a:solidFill>
              <a:latin typeface="Aller" panose="02000503030000020004" pitchFamily="2" charset="77"/>
            </a:endParaRPr>
          </a:p>
          <a:p>
            <a:pPr marL="361950" lvl="1" indent="-361950"/>
            <a:r>
              <a:rPr lang="en-US" sz="2000" dirty="0">
                <a:solidFill>
                  <a:schemeClr val="tx1">
                    <a:lumMod val="65000"/>
                    <a:lumOff val="35000"/>
                  </a:schemeClr>
                </a:solidFill>
                <a:latin typeface="Aller" panose="02000503030000020004" pitchFamily="2" charset="77"/>
              </a:rPr>
              <a:t>Respects children’s right to express views (as social class) and encourages children to develop together and individually their own solutions to problems given</a:t>
            </a:r>
          </a:p>
          <a:p>
            <a:pPr marL="0" lvl="1" indent="0">
              <a:buNone/>
            </a:pPr>
            <a:endParaRPr lang="en-US" sz="2000" dirty="0">
              <a:solidFill>
                <a:schemeClr val="tx1">
                  <a:lumMod val="65000"/>
                  <a:lumOff val="35000"/>
                </a:schemeClr>
              </a:solidFill>
              <a:latin typeface="Aller" panose="02000503030000020004" pitchFamily="2" charset="77"/>
            </a:endParaRPr>
          </a:p>
          <a:p>
            <a:pPr marL="361950" lvl="1" indent="-361950"/>
            <a:r>
              <a:rPr lang="en-US" sz="2000" dirty="0">
                <a:solidFill>
                  <a:schemeClr val="tx1">
                    <a:lumMod val="65000"/>
                    <a:lumOff val="35000"/>
                  </a:schemeClr>
                </a:solidFill>
                <a:latin typeface="Aller" panose="02000503030000020004" pitchFamily="2" charset="77"/>
              </a:rPr>
              <a:t>Encourages children participation and agency in various activities </a:t>
            </a:r>
          </a:p>
          <a:p>
            <a:pPr marL="361950" lvl="1" indent="-361950"/>
            <a:endParaRPr lang="en-US" sz="2000" dirty="0">
              <a:solidFill>
                <a:schemeClr val="tx1">
                  <a:lumMod val="75000"/>
                  <a:lumOff val="25000"/>
                </a:schemeClr>
              </a:solidFill>
              <a:latin typeface="Aller" panose="02000503030000020004" pitchFamily="2" charset="77"/>
            </a:endParaRPr>
          </a:p>
          <a:p>
            <a:pPr marL="361950" lvl="1" indent="-361950"/>
            <a:endParaRPr lang="en-US" sz="2000" dirty="0">
              <a:solidFill>
                <a:schemeClr val="tx1">
                  <a:lumMod val="75000"/>
                  <a:lumOff val="25000"/>
                </a:schemeClr>
              </a:solidFill>
              <a:latin typeface="Aller" panose="02000503030000020004" pitchFamily="2" charset="77"/>
            </a:endParaRPr>
          </a:p>
          <a:p>
            <a:pPr marL="457200" lvl="1" indent="0">
              <a:buNone/>
            </a:pPr>
            <a:endParaRPr lang="en-SI" sz="2000" dirty="0"/>
          </a:p>
          <a:p>
            <a:pPr lvl="1"/>
            <a:endParaRPr lang="en-SI" dirty="0"/>
          </a:p>
          <a:p>
            <a:pPr lvl="1"/>
            <a:endParaRPr lang="en-GB" altLang="en-US" dirty="0">
              <a:solidFill>
                <a:schemeClr val="tx1">
                  <a:lumMod val="65000"/>
                  <a:lumOff val="35000"/>
                </a:schemeClr>
              </a:solidFill>
              <a:highlight>
                <a:srgbClr val="FFFF00"/>
              </a:highlight>
              <a:latin typeface="Aller" panose="02000503030000020004" pitchFamily="2" charset="-18"/>
            </a:endParaRPr>
          </a:p>
        </p:txBody>
      </p:sp>
      <p:pic>
        <p:nvPicPr>
          <p:cNvPr id="3075" name="Picture 6">
            <a:extLst>
              <a:ext uri="{FF2B5EF4-FFF2-40B4-BE49-F238E27FC236}">
                <a16:creationId xmlns:a16="http://schemas.microsoft.com/office/drawing/2014/main" id="{DC329396-BE3C-4D1E-AE03-7CA0959183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2488"/>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a:extLst>
              <a:ext uri="{FF2B5EF4-FFF2-40B4-BE49-F238E27FC236}">
                <a16:creationId xmlns:a16="http://schemas.microsoft.com/office/drawing/2014/main" id="{402FB423-3411-4A1B-B539-F65780DBB3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3800" y="914400"/>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8">
            <a:extLst>
              <a:ext uri="{FF2B5EF4-FFF2-40B4-BE49-F238E27FC236}">
                <a16:creationId xmlns:a16="http://schemas.microsoft.com/office/drawing/2014/main" id="{4F0AF9A2-8DE5-4890-8096-F5D1C0A9A5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6250" y="5657850"/>
            <a:ext cx="2406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8268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a:extLst>
              <a:ext uri="{FF2B5EF4-FFF2-40B4-BE49-F238E27FC236}">
                <a16:creationId xmlns:a16="http://schemas.microsoft.com/office/drawing/2014/main" id="{22B0EA05-70E7-4315-A57C-B63866E3015E}"/>
              </a:ext>
            </a:extLst>
          </p:cNvPr>
          <p:cNvSpPr>
            <a:spLocks noGrp="1" noChangeArrowheads="1"/>
          </p:cNvSpPr>
          <p:nvPr>
            <p:ph type="title"/>
          </p:nvPr>
        </p:nvSpPr>
        <p:spPr>
          <a:xfrm>
            <a:off x="838200" y="819427"/>
            <a:ext cx="10515600" cy="699811"/>
          </a:xfrm>
        </p:spPr>
        <p:txBody>
          <a:bodyPr/>
          <a:lstStyle/>
          <a:p>
            <a:pPr algn="ctr"/>
            <a:r>
              <a:rPr lang="sl-SI" sz="3600" b="1" kern="0" dirty="0">
                <a:solidFill>
                  <a:schemeClr val="tx1">
                    <a:lumMod val="65000"/>
                    <a:lumOff val="35000"/>
                  </a:schemeClr>
                </a:solidFill>
                <a:latin typeface="Aller" panose="02000503030000020004" pitchFamily="2" charset="-18"/>
                <a:ea typeface="Times New Roman" panose="02020603050405020304" pitchFamily="18" charset="0"/>
                <a:cs typeface="Times New Roman" panose="02020603050405020304" pitchFamily="18" charset="0"/>
              </a:rPr>
              <a:t>MiCRAETE and child-centred approach</a:t>
            </a:r>
            <a:endParaRPr lang="en-US" altLang="en-US" sz="3600" b="1" dirty="0">
              <a:solidFill>
                <a:schemeClr val="tx1">
                  <a:lumMod val="65000"/>
                  <a:lumOff val="35000"/>
                </a:schemeClr>
              </a:solidFill>
              <a:latin typeface="Aller" panose="02000503030000020004" pitchFamily="2" charset="-18"/>
            </a:endParaRPr>
          </a:p>
        </p:txBody>
      </p:sp>
      <p:sp>
        <p:nvSpPr>
          <p:cNvPr id="3074" name="Content Placeholder 2">
            <a:extLst>
              <a:ext uri="{FF2B5EF4-FFF2-40B4-BE49-F238E27FC236}">
                <a16:creationId xmlns:a16="http://schemas.microsoft.com/office/drawing/2014/main" id="{04576E11-9D70-4CB5-9333-059EF950A303}"/>
              </a:ext>
            </a:extLst>
          </p:cNvPr>
          <p:cNvSpPr>
            <a:spLocks noGrp="1" noChangeArrowheads="1"/>
          </p:cNvSpPr>
          <p:nvPr>
            <p:ph idx="1"/>
          </p:nvPr>
        </p:nvSpPr>
        <p:spPr>
          <a:xfrm>
            <a:off x="997998" y="2325189"/>
            <a:ext cx="10515600" cy="3618411"/>
          </a:xfrm>
        </p:spPr>
        <p:txBody>
          <a:bodyPr/>
          <a:lstStyle/>
          <a:p>
            <a:pPr lvl="1"/>
            <a:r>
              <a:rPr lang="en-US" dirty="0">
                <a:solidFill>
                  <a:schemeClr val="tx1">
                    <a:lumMod val="65000"/>
                    <a:lumOff val="35000"/>
                  </a:schemeClr>
                </a:solidFill>
                <a:latin typeface="Aller" panose="02000503030000020004" pitchFamily="2" charset="77"/>
              </a:rPr>
              <a:t>Child-</a:t>
            </a:r>
            <a:r>
              <a:rPr lang="en-US" dirty="0" err="1">
                <a:solidFill>
                  <a:schemeClr val="tx1">
                    <a:lumMod val="65000"/>
                    <a:lumOff val="35000"/>
                  </a:schemeClr>
                </a:solidFill>
                <a:latin typeface="Aller" panose="02000503030000020004" pitchFamily="2" charset="77"/>
              </a:rPr>
              <a:t>centred</a:t>
            </a:r>
            <a:r>
              <a:rPr lang="en-US" dirty="0">
                <a:solidFill>
                  <a:schemeClr val="tx1">
                    <a:lumMod val="65000"/>
                    <a:lumOff val="35000"/>
                  </a:schemeClr>
                </a:solidFill>
                <a:latin typeface="Aller" panose="02000503030000020004" pitchFamily="2" charset="77"/>
              </a:rPr>
              <a:t> approach in research </a:t>
            </a:r>
          </a:p>
          <a:p>
            <a:pPr lvl="1"/>
            <a:endParaRPr lang="en-US" dirty="0">
              <a:solidFill>
                <a:schemeClr val="tx1">
                  <a:lumMod val="65000"/>
                  <a:lumOff val="35000"/>
                </a:schemeClr>
              </a:solidFill>
              <a:latin typeface="Aller" panose="02000503030000020004" pitchFamily="2" charset="77"/>
            </a:endParaRPr>
          </a:p>
          <a:p>
            <a:pPr lvl="1"/>
            <a:r>
              <a:rPr lang="en-US" dirty="0">
                <a:solidFill>
                  <a:schemeClr val="tx1">
                    <a:lumMod val="65000"/>
                    <a:lumOff val="35000"/>
                  </a:schemeClr>
                </a:solidFill>
                <a:latin typeface="Aller" panose="02000503030000020004" pitchFamily="2" charset="77"/>
              </a:rPr>
              <a:t>Child-</a:t>
            </a:r>
            <a:r>
              <a:rPr lang="en-US" dirty="0" err="1">
                <a:solidFill>
                  <a:schemeClr val="tx1">
                    <a:lumMod val="65000"/>
                    <a:lumOff val="35000"/>
                  </a:schemeClr>
                </a:solidFill>
                <a:latin typeface="Aller" panose="02000503030000020004" pitchFamily="2" charset="77"/>
              </a:rPr>
              <a:t>centred</a:t>
            </a:r>
            <a:r>
              <a:rPr lang="en-US" dirty="0">
                <a:solidFill>
                  <a:schemeClr val="tx1">
                    <a:lumMod val="65000"/>
                    <a:lumOff val="35000"/>
                  </a:schemeClr>
                </a:solidFill>
                <a:latin typeface="Aller" panose="02000503030000020004" pitchFamily="2" charset="77"/>
              </a:rPr>
              <a:t> approach to migrant integration policy </a:t>
            </a:r>
          </a:p>
          <a:p>
            <a:pPr lvl="1"/>
            <a:endParaRPr lang="en-US" dirty="0">
              <a:solidFill>
                <a:schemeClr val="tx1">
                  <a:lumMod val="65000"/>
                  <a:lumOff val="35000"/>
                </a:schemeClr>
              </a:solidFill>
              <a:latin typeface="Aller" panose="02000503030000020004" pitchFamily="2" charset="77"/>
            </a:endParaRPr>
          </a:p>
          <a:p>
            <a:pPr lvl="1"/>
            <a:r>
              <a:rPr lang="en-US" dirty="0">
                <a:solidFill>
                  <a:schemeClr val="tx1">
                    <a:lumMod val="65000"/>
                    <a:lumOff val="35000"/>
                  </a:schemeClr>
                </a:solidFill>
                <a:latin typeface="Aller" panose="02000503030000020004" pitchFamily="2" charset="77"/>
              </a:rPr>
              <a:t>Child-centered approach to education</a:t>
            </a:r>
          </a:p>
          <a:p>
            <a:pPr lvl="1"/>
            <a:endParaRPr lang="en-SI" dirty="0"/>
          </a:p>
          <a:p>
            <a:pPr marL="457200" lvl="1" indent="0">
              <a:buNone/>
            </a:pPr>
            <a:endParaRPr lang="en-SI" dirty="0"/>
          </a:p>
          <a:p>
            <a:pPr lvl="1"/>
            <a:endParaRPr lang="en-SI" dirty="0"/>
          </a:p>
          <a:p>
            <a:pPr lvl="1"/>
            <a:endParaRPr lang="en-SI" dirty="0"/>
          </a:p>
          <a:p>
            <a:pPr lvl="1"/>
            <a:endParaRPr lang="en-GB" altLang="en-US" dirty="0">
              <a:solidFill>
                <a:schemeClr val="tx1">
                  <a:lumMod val="65000"/>
                  <a:lumOff val="35000"/>
                </a:schemeClr>
              </a:solidFill>
              <a:highlight>
                <a:srgbClr val="FFFF00"/>
              </a:highlight>
              <a:latin typeface="Aller" panose="02000503030000020004" pitchFamily="2" charset="-18"/>
            </a:endParaRPr>
          </a:p>
        </p:txBody>
      </p:sp>
      <p:pic>
        <p:nvPicPr>
          <p:cNvPr id="3075" name="Picture 6">
            <a:extLst>
              <a:ext uri="{FF2B5EF4-FFF2-40B4-BE49-F238E27FC236}">
                <a16:creationId xmlns:a16="http://schemas.microsoft.com/office/drawing/2014/main" id="{DC329396-BE3C-4D1E-AE03-7CA0959183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2488"/>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a:extLst>
              <a:ext uri="{FF2B5EF4-FFF2-40B4-BE49-F238E27FC236}">
                <a16:creationId xmlns:a16="http://schemas.microsoft.com/office/drawing/2014/main" id="{402FB423-3411-4A1B-B539-F65780DBB3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3800" y="914400"/>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8">
            <a:extLst>
              <a:ext uri="{FF2B5EF4-FFF2-40B4-BE49-F238E27FC236}">
                <a16:creationId xmlns:a16="http://schemas.microsoft.com/office/drawing/2014/main" id="{4F0AF9A2-8DE5-4890-8096-F5D1C0A9A5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6250" y="5657850"/>
            <a:ext cx="2406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97874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itle 1">
            <a:extLst>
              <a:ext uri="{FF2B5EF4-FFF2-40B4-BE49-F238E27FC236}">
                <a16:creationId xmlns:a16="http://schemas.microsoft.com/office/drawing/2014/main" id="{22B0EA05-70E7-4315-A57C-B63866E3015E}"/>
              </a:ext>
            </a:extLst>
          </p:cNvPr>
          <p:cNvSpPr>
            <a:spLocks noGrp="1" noChangeArrowheads="1"/>
          </p:cNvSpPr>
          <p:nvPr>
            <p:ph type="title"/>
          </p:nvPr>
        </p:nvSpPr>
        <p:spPr>
          <a:xfrm>
            <a:off x="838200" y="819427"/>
            <a:ext cx="10515600" cy="699811"/>
          </a:xfrm>
        </p:spPr>
        <p:txBody>
          <a:bodyPr/>
          <a:lstStyle/>
          <a:p>
            <a:pPr lvl="1" algn="ctr"/>
            <a:r>
              <a:rPr lang="en-US" sz="4000" b="1" dirty="0">
                <a:solidFill>
                  <a:schemeClr val="tx1">
                    <a:lumMod val="65000"/>
                    <a:lumOff val="35000"/>
                  </a:schemeClr>
                </a:solidFill>
                <a:latin typeface="Aller" panose="02000503030000020004" pitchFamily="2" charset="77"/>
              </a:rPr>
              <a:t>Child-</a:t>
            </a:r>
            <a:r>
              <a:rPr lang="en-US" sz="4000" b="1" dirty="0" err="1">
                <a:solidFill>
                  <a:schemeClr val="tx1">
                    <a:lumMod val="65000"/>
                    <a:lumOff val="35000"/>
                  </a:schemeClr>
                </a:solidFill>
                <a:latin typeface="Aller" panose="02000503030000020004" pitchFamily="2" charset="77"/>
              </a:rPr>
              <a:t>centred</a:t>
            </a:r>
            <a:r>
              <a:rPr lang="en-US" sz="4000" b="1" dirty="0">
                <a:solidFill>
                  <a:schemeClr val="tx1">
                    <a:lumMod val="65000"/>
                    <a:lumOff val="35000"/>
                  </a:schemeClr>
                </a:solidFill>
                <a:latin typeface="Aller" panose="02000503030000020004" pitchFamily="2" charset="77"/>
              </a:rPr>
              <a:t> approach in research </a:t>
            </a:r>
          </a:p>
        </p:txBody>
      </p:sp>
      <p:sp>
        <p:nvSpPr>
          <p:cNvPr id="3074" name="Content Placeholder 2">
            <a:extLst>
              <a:ext uri="{FF2B5EF4-FFF2-40B4-BE49-F238E27FC236}">
                <a16:creationId xmlns:a16="http://schemas.microsoft.com/office/drawing/2014/main" id="{04576E11-9D70-4CB5-9333-059EF950A303}"/>
              </a:ext>
            </a:extLst>
          </p:cNvPr>
          <p:cNvSpPr>
            <a:spLocks noGrp="1" noChangeArrowheads="1"/>
          </p:cNvSpPr>
          <p:nvPr>
            <p:ph idx="1"/>
          </p:nvPr>
        </p:nvSpPr>
        <p:spPr>
          <a:xfrm>
            <a:off x="997998" y="2045777"/>
            <a:ext cx="10515600" cy="3897824"/>
          </a:xfrm>
        </p:spPr>
        <p:txBody>
          <a:bodyPr/>
          <a:lstStyle/>
          <a:p>
            <a:pPr marL="388938" lvl="1" indent="-342900"/>
            <a:r>
              <a:rPr lang="en-GB" altLang="en-US" dirty="0">
                <a:solidFill>
                  <a:schemeClr val="tx1">
                    <a:lumMod val="65000"/>
                    <a:lumOff val="35000"/>
                  </a:schemeClr>
                </a:solidFill>
                <a:latin typeface="Aller" panose="02000503030000020004" pitchFamily="2" charset="-18"/>
              </a:rPr>
              <a:t>participatory approach that recognizes children as active participants able to communicate information about their own lives and thus provide a valid source of data.</a:t>
            </a:r>
          </a:p>
          <a:p>
            <a:pPr marL="388938" lvl="1" indent="-342900"/>
            <a:endParaRPr lang="en-GB" altLang="en-US" dirty="0">
              <a:solidFill>
                <a:schemeClr val="tx1">
                  <a:lumMod val="65000"/>
                  <a:lumOff val="35000"/>
                </a:schemeClr>
              </a:solidFill>
              <a:latin typeface="Aller" panose="02000503030000020004" pitchFamily="2" charset="-18"/>
            </a:endParaRPr>
          </a:p>
          <a:p>
            <a:pPr marL="388938" lvl="1" indent="-342900"/>
            <a:r>
              <a:rPr lang="en-GB" altLang="en-US" dirty="0">
                <a:solidFill>
                  <a:schemeClr val="tx1">
                    <a:lumMod val="65000"/>
                    <a:lumOff val="35000"/>
                  </a:schemeClr>
                </a:solidFill>
                <a:latin typeface="Aller" panose="02000503030000020004" pitchFamily="2" charset="-18"/>
              </a:rPr>
              <a:t>shifting the focus from the dominant adult-centric perspective on child experiences of integration to ‘putting the children first’ </a:t>
            </a:r>
          </a:p>
          <a:p>
            <a:pPr marL="388938" lvl="1" indent="-342900"/>
            <a:endParaRPr lang="en-GB" altLang="en-US" dirty="0">
              <a:solidFill>
                <a:schemeClr val="tx1">
                  <a:lumMod val="65000"/>
                  <a:lumOff val="35000"/>
                </a:schemeClr>
              </a:solidFill>
              <a:latin typeface="Aller" panose="02000503030000020004" pitchFamily="2" charset="-18"/>
            </a:endParaRPr>
          </a:p>
          <a:p>
            <a:pPr marL="388938" lvl="1" indent="-342900"/>
            <a:r>
              <a:rPr lang="en-GB" altLang="en-US" dirty="0">
                <a:solidFill>
                  <a:schemeClr val="tx1">
                    <a:lumMod val="65000"/>
                    <a:lumOff val="35000"/>
                  </a:schemeClr>
                </a:solidFill>
                <a:latin typeface="Aller" panose="02000503030000020004" pitchFamily="2" charset="-18"/>
              </a:rPr>
              <a:t>how well-being is defined by children, what is important to them in the present, how they experience peer relations, how they participate in local community, what makes them feel happy and secure</a:t>
            </a:r>
          </a:p>
          <a:p>
            <a:pPr lvl="1"/>
            <a:endParaRPr lang="en-GB" altLang="en-US" dirty="0">
              <a:solidFill>
                <a:schemeClr val="tx1">
                  <a:lumMod val="65000"/>
                  <a:lumOff val="35000"/>
                </a:schemeClr>
              </a:solidFill>
              <a:highlight>
                <a:srgbClr val="FFFF00"/>
              </a:highlight>
              <a:latin typeface="Aller" panose="02000503030000020004" pitchFamily="2" charset="-18"/>
            </a:endParaRPr>
          </a:p>
        </p:txBody>
      </p:sp>
      <p:pic>
        <p:nvPicPr>
          <p:cNvPr id="3075" name="Picture 6">
            <a:extLst>
              <a:ext uri="{FF2B5EF4-FFF2-40B4-BE49-F238E27FC236}">
                <a16:creationId xmlns:a16="http://schemas.microsoft.com/office/drawing/2014/main" id="{DC329396-BE3C-4D1E-AE03-7CA0959183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52488"/>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a:extLst>
              <a:ext uri="{FF2B5EF4-FFF2-40B4-BE49-F238E27FC236}">
                <a16:creationId xmlns:a16="http://schemas.microsoft.com/office/drawing/2014/main" id="{402FB423-3411-4A1B-B539-F65780DBB3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53800" y="914400"/>
            <a:ext cx="8382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8">
            <a:extLst>
              <a:ext uri="{FF2B5EF4-FFF2-40B4-BE49-F238E27FC236}">
                <a16:creationId xmlns:a16="http://schemas.microsoft.com/office/drawing/2014/main" id="{4F0AF9A2-8DE5-4890-8096-F5D1C0A9A57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66250" y="5657850"/>
            <a:ext cx="240665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1313096"/>
      </p:ext>
    </p:extLst>
  </p:cSld>
  <p:clrMapOvr>
    <a:masterClrMapping/>
  </p:clrMapOvr>
</p:sld>
</file>

<file path=ppt/theme/theme1.xml><?xml version="1.0" encoding="utf-8"?>
<a:theme xmlns:a="http://schemas.openxmlformats.org/drawingml/2006/main" name="Officeova 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create2019" id="{CCF1BFD9-B871-9744-A8BB-79C615A53FF7}" vid="{2342EC4B-B724-5445-B918-AD90B35F0FB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7234</TotalTime>
  <Words>1865</Words>
  <Application>Microsoft Office PowerPoint</Application>
  <PresentationFormat>Širokozaslonsko</PresentationFormat>
  <Paragraphs>158</Paragraphs>
  <Slides>23</Slides>
  <Notes>3</Notes>
  <HiddenSlides>0</HiddenSlides>
  <MMClips>0</MMClips>
  <ScaleCrop>false</ScaleCrop>
  <HeadingPairs>
    <vt:vector size="6" baseType="variant">
      <vt:variant>
        <vt:lpstr>Uporabljene pisave</vt:lpstr>
      </vt:variant>
      <vt:variant>
        <vt:i4>6</vt:i4>
      </vt:variant>
      <vt:variant>
        <vt:lpstr>Tema</vt:lpstr>
      </vt:variant>
      <vt:variant>
        <vt:i4>1</vt:i4>
      </vt:variant>
      <vt:variant>
        <vt:lpstr>Naslovi diapozitivov</vt:lpstr>
      </vt:variant>
      <vt:variant>
        <vt:i4>23</vt:i4>
      </vt:variant>
    </vt:vector>
  </HeadingPairs>
  <TitlesOfParts>
    <vt:vector size="30" baseType="lpstr">
      <vt:lpstr>Aller</vt:lpstr>
      <vt:lpstr>Arial</vt:lpstr>
      <vt:lpstr>Calibri</vt:lpstr>
      <vt:lpstr>Calibri Light</vt:lpstr>
      <vt:lpstr>Times New Roman</vt:lpstr>
      <vt:lpstr>Wingdings</vt:lpstr>
      <vt:lpstr>Officeova tema</vt:lpstr>
      <vt:lpstr>THE MiCREATE PROJECT  The Child-Centred Approach to the Integration of Migrant Children                                                                                                        dr. Mateja Sedmak and dr. Barbara GORNIK                                                                                                                                      Science and Research Centre Koper, Slovenia   </vt:lpstr>
      <vt:lpstr>Migrant Children and Communities in a Transforming Europe (MiCREATE)</vt:lpstr>
      <vt:lpstr>MiCREATE presentation </vt:lpstr>
      <vt:lpstr>Theoretical Framework of Migrant Integration</vt:lpstr>
      <vt:lpstr>MiCREATE background context</vt:lpstr>
      <vt:lpstr>MiCREATE main objective(s)</vt:lpstr>
      <vt:lpstr>What is child-centred approach?</vt:lpstr>
      <vt:lpstr>MiCRAETE and child-centred approach</vt:lpstr>
      <vt:lpstr>Child-centred approach in research </vt:lpstr>
      <vt:lpstr>Child-centred approach to migrant integration policy </vt:lpstr>
      <vt:lpstr>Child-centered approach to education</vt:lpstr>
      <vt:lpstr> Implementation of child-centred approach  </vt:lpstr>
      <vt:lpstr> Child-centred Methodology  </vt:lpstr>
      <vt:lpstr>Participant observation</vt:lpstr>
      <vt:lpstr>Participant observation</vt:lpstr>
      <vt:lpstr>Art-based approach</vt:lpstr>
      <vt:lpstr>Art-based approach</vt:lpstr>
      <vt:lpstr>Narrative interviews</vt:lpstr>
      <vt:lpstr>Narrative interviews</vt:lpstr>
      <vt:lpstr>CONCLUSIONS</vt:lpstr>
      <vt:lpstr>CONCLUSIONS</vt:lpstr>
      <vt:lpstr>CONCLUSIONS</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Barbara Gornik</dc:creator>
  <cp:lastModifiedBy>Mateja Sedmak</cp:lastModifiedBy>
  <cp:revision>103</cp:revision>
  <dcterms:created xsi:type="dcterms:W3CDTF">2019-03-28T12:29:31Z</dcterms:created>
  <dcterms:modified xsi:type="dcterms:W3CDTF">2021-11-22T07:42:28Z</dcterms:modified>
</cp:coreProperties>
</file>